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70" r:id="rId12"/>
    <p:sldId id="271" r:id="rId13"/>
    <p:sldId id="265" r:id="rId14"/>
    <p:sldId id="272" r:id="rId15"/>
    <p:sldId id="266" r:id="rId16"/>
    <p:sldId id="267" r:id="rId17"/>
    <p:sldId id="268" r:id="rId18"/>
    <p:sldId id="273" r:id="rId1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2937F-66B3-442D-9E73-3DD248DE7B86}" type="datetimeFigureOut">
              <a:rPr lang="en-US" smtClean="0"/>
              <a:t>11/28/2023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85D72C-45E6-421D-97E3-1A8140831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3864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85D72C-45E6-421D-97E3-1A8140831EE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6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5" name="عنوان فرعي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1" name="عنصر نائب للتاريخ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16/05/1445</a:t>
            </a:fld>
            <a:endParaRPr lang="ar-SA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16/05/1445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16/05/1445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16/05/1445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16/05/1445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16/05/1445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16/05/1445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16/05/1445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16/05/1445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16/05/1445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t>16/05/1445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عنصر نائب للصورة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عنوان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1" name="عنصر نائب للنص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7" name="عنصر نائب للتاريخ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t>16/05/1445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1268761"/>
            <a:ext cx="9144000" cy="2331690"/>
          </a:xfrm>
        </p:spPr>
        <p:txBody>
          <a:bodyPr>
            <a:normAutofit/>
          </a:bodyPr>
          <a:lstStyle/>
          <a:p>
            <a:r>
              <a:rPr lang="ar-IQ" dirty="0"/>
              <a:t>محاضرات مادة المساحة المستوية / المرحلة </a:t>
            </a:r>
            <a:r>
              <a:rPr lang="ar-IQ" dirty="0" smtClean="0"/>
              <a:t>الاولى قسم البستنة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827584" y="4149080"/>
            <a:ext cx="7563050" cy="1101248"/>
          </a:xfrm>
        </p:spPr>
        <p:txBody>
          <a:bodyPr>
            <a:normAutofit fontScale="92500" lnSpcReduction="10000"/>
          </a:bodyPr>
          <a:lstStyle/>
          <a:p>
            <a:r>
              <a:rPr lang="ar-IQ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اعداد </a:t>
            </a:r>
          </a:p>
          <a:p>
            <a:r>
              <a:rPr lang="ar-IQ" sz="4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الدكتور أمين حسين المالكي</a:t>
            </a:r>
            <a:endParaRPr lang="en-US" sz="4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4758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0"/>
            <a:ext cx="7715200" cy="908720"/>
          </a:xfrm>
        </p:spPr>
        <p:txBody>
          <a:bodyPr/>
          <a:lstStyle/>
          <a:p>
            <a:pPr algn="ctr"/>
            <a:r>
              <a:rPr lang="ar-IQ" dirty="0">
                <a:solidFill>
                  <a:srgbClr val="FF0000"/>
                </a:solidFill>
              </a:rPr>
              <a:t>مصادر المسافات </a:t>
            </a:r>
            <a:r>
              <a:rPr lang="ar-IQ" dirty="0" smtClean="0">
                <a:solidFill>
                  <a:srgbClr val="FF0000"/>
                </a:solidFill>
              </a:rPr>
              <a:t>المقاسة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908720"/>
            <a:ext cx="7992888" cy="5616624"/>
          </a:xfrm>
        </p:spPr>
        <p:txBody>
          <a:bodyPr>
            <a:normAutofit lnSpcReduction="10000"/>
          </a:bodyPr>
          <a:lstStyle/>
          <a:p>
            <a:pPr marL="0" indent="0" algn="just" rtl="1">
              <a:buNone/>
            </a:pPr>
            <a:r>
              <a:rPr lang="ar-IQ" dirty="0"/>
              <a:t>تقاس المسافات </a:t>
            </a:r>
            <a:r>
              <a:rPr lang="ar-IQ" dirty="0" smtClean="0"/>
              <a:t>المطلوبة </a:t>
            </a:r>
            <a:r>
              <a:rPr lang="ar-IQ" dirty="0"/>
              <a:t>عادة </a:t>
            </a:r>
            <a:r>
              <a:rPr lang="ar-IQ" dirty="0" smtClean="0"/>
              <a:t>من </a:t>
            </a:r>
            <a:r>
              <a:rPr lang="ar-IQ" dirty="0"/>
              <a:t>المصدرين </a:t>
            </a:r>
            <a:r>
              <a:rPr lang="ar-IQ" dirty="0" smtClean="0"/>
              <a:t>الأساسيين الآتيين </a:t>
            </a:r>
            <a:r>
              <a:rPr lang="ar-IQ" dirty="0"/>
              <a:t>: </a:t>
            </a:r>
            <a:endParaRPr lang="ar-IQ" dirty="0" smtClean="0"/>
          </a:p>
          <a:p>
            <a:pPr marL="514350" indent="-514350" algn="just" rtl="1">
              <a:buAutoNum type="arabic1Minus"/>
            </a:pPr>
            <a:r>
              <a:rPr lang="ar-IQ" dirty="0" smtClean="0">
                <a:solidFill>
                  <a:srgbClr val="FF0000"/>
                </a:solidFill>
              </a:rPr>
              <a:t>القياس </a:t>
            </a:r>
            <a:r>
              <a:rPr lang="ar-IQ" dirty="0">
                <a:solidFill>
                  <a:srgbClr val="FF0000"/>
                </a:solidFill>
              </a:rPr>
              <a:t>من الخرائط </a:t>
            </a:r>
            <a:r>
              <a:rPr lang="ar-IQ" dirty="0"/>
              <a:t>تقاس المسافات من الخرائط عادة </a:t>
            </a:r>
            <a:r>
              <a:rPr lang="ar-IQ" dirty="0" smtClean="0"/>
              <a:t>بواحدة </a:t>
            </a:r>
            <a:r>
              <a:rPr lang="ar-IQ" dirty="0"/>
              <a:t>من الطريقتين </a:t>
            </a:r>
            <a:r>
              <a:rPr lang="ar-IQ" dirty="0" smtClean="0"/>
              <a:t>الأتيتين:</a:t>
            </a:r>
          </a:p>
          <a:p>
            <a:pPr marL="0" indent="0" algn="just" rtl="1">
              <a:buNone/>
            </a:pPr>
            <a:r>
              <a:rPr lang="ar-IQ" dirty="0"/>
              <a:t>1</a:t>
            </a:r>
            <a:r>
              <a:rPr lang="ar-IQ" dirty="0" smtClean="0"/>
              <a:t>- </a:t>
            </a:r>
            <a:r>
              <a:rPr lang="ar-IQ" dirty="0">
                <a:solidFill>
                  <a:srgbClr val="FF0000"/>
                </a:solidFill>
              </a:rPr>
              <a:t>طريقة مقياس الرسم </a:t>
            </a:r>
            <a:r>
              <a:rPr lang="ar-IQ" dirty="0"/>
              <a:t>: </a:t>
            </a:r>
            <a:r>
              <a:rPr lang="ar-IQ" dirty="0" smtClean="0"/>
              <a:t>وهذه </a:t>
            </a:r>
            <a:r>
              <a:rPr lang="ar-IQ" dirty="0"/>
              <a:t>تكون بقياس طول المسافة </a:t>
            </a:r>
            <a:r>
              <a:rPr lang="ar-IQ" dirty="0" smtClean="0"/>
              <a:t>المطلوبة </a:t>
            </a:r>
            <a:r>
              <a:rPr lang="ar-IQ" dirty="0"/>
              <a:t>من الخارطة باستعمال المسطرة </a:t>
            </a:r>
            <a:r>
              <a:rPr lang="ar-IQ" dirty="0" smtClean="0"/>
              <a:t>الاعتيادية </a:t>
            </a:r>
            <a:r>
              <a:rPr lang="ar-IQ" dirty="0"/>
              <a:t>اذا كانت المسافات مستقيمة وفرجال التقسيم لخطوط المسافات المنحنية والمتعرجة والتي يمكن أيضاً </a:t>
            </a:r>
            <a:r>
              <a:rPr lang="ar-IQ" dirty="0" smtClean="0"/>
              <a:t>ايجادها </a:t>
            </a:r>
            <a:r>
              <a:rPr lang="ar-IQ" dirty="0"/>
              <a:t>باستخدام خيط رفيع توضع </a:t>
            </a:r>
            <a:r>
              <a:rPr lang="ar-IQ" dirty="0" smtClean="0"/>
              <a:t>بدايته على </a:t>
            </a:r>
            <a:r>
              <a:rPr lang="ar-IQ" dirty="0"/>
              <a:t>بداية المسافة المتعرجة </a:t>
            </a:r>
            <a:r>
              <a:rPr lang="ar-IQ" dirty="0" smtClean="0"/>
              <a:t>على الخارطة </a:t>
            </a:r>
            <a:r>
              <a:rPr lang="ar-IQ" dirty="0"/>
              <a:t>ومد الخيط بموجب تعرجات الخط الى </a:t>
            </a:r>
            <a:r>
              <a:rPr lang="ar-IQ" dirty="0" smtClean="0"/>
              <a:t>نهايته </a:t>
            </a:r>
            <a:r>
              <a:rPr lang="ar-IQ" dirty="0"/>
              <a:t>ثم يسحب الطول المستخدم من الخيط ليصبح بشكل مستقيم ومتوتر ويوضع </a:t>
            </a:r>
            <a:r>
              <a:rPr lang="ar-IQ" dirty="0" smtClean="0"/>
              <a:t>على </a:t>
            </a:r>
            <a:r>
              <a:rPr lang="ar-IQ" dirty="0"/>
              <a:t>المسطرة </a:t>
            </a:r>
            <a:r>
              <a:rPr lang="ar-IQ" dirty="0" smtClean="0"/>
              <a:t>الاعتيادية </a:t>
            </a:r>
            <a:r>
              <a:rPr lang="ar-IQ" dirty="0"/>
              <a:t>لمعرفة مقدار </a:t>
            </a:r>
            <a:r>
              <a:rPr lang="ar-IQ" dirty="0" smtClean="0"/>
              <a:t>طوله. </a:t>
            </a:r>
            <a:r>
              <a:rPr lang="ar-IQ" dirty="0"/>
              <a:t>ومن ثم </a:t>
            </a:r>
            <a:r>
              <a:rPr lang="ar-IQ" dirty="0" smtClean="0"/>
              <a:t>ضرب </a:t>
            </a:r>
            <a:r>
              <a:rPr lang="ar-IQ" dirty="0"/>
              <a:t>المسافة </a:t>
            </a:r>
            <a:r>
              <a:rPr lang="ar-IQ" dirty="0" smtClean="0"/>
              <a:t>المقاسة </a:t>
            </a:r>
            <a:r>
              <a:rPr lang="ar-IQ" dirty="0"/>
              <a:t>بمقدار مقياس </a:t>
            </a:r>
            <a:r>
              <a:rPr lang="ar-IQ" dirty="0" smtClean="0"/>
              <a:t>رسم </a:t>
            </a:r>
            <a:r>
              <a:rPr lang="ar-IQ" dirty="0"/>
              <a:t>الخارطة </a:t>
            </a:r>
            <a:r>
              <a:rPr lang="ar-IQ" dirty="0" smtClean="0"/>
              <a:t>أو باستعمال </a:t>
            </a:r>
            <a:r>
              <a:rPr lang="ar-IQ" dirty="0"/>
              <a:t>المقاييس التخطيطية ً</a:t>
            </a:r>
            <a:r>
              <a:rPr lang="ar-IQ" dirty="0" smtClean="0"/>
              <a:t> </a:t>
            </a:r>
            <a:r>
              <a:rPr lang="ar-IQ" dirty="0"/>
              <a:t>مباشرة المثبتة </a:t>
            </a:r>
            <a:r>
              <a:rPr lang="ar-IQ" dirty="0" smtClean="0"/>
              <a:t>على </a:t>
            </a:r>
            <a:r>
              <a:rPr lang="ar-IQ" dirty="0"/>
              <a:t>الخارطة.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36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476672"/>
            <a:ext cx="7848872" cy="5832648"/>
          </a:xfrm>
        </p:spPr>
        <p:txBody>
          <a:bodyPr>
            <a:normAutofit fontScale="92500" lnSpcReduction="20000"/>
          </a:bodyPr>
          <a:lstStyle/>
          <a:p>
            <a:pPr marL="0" indent="0" algn="just" rtl="1">
              <a:buNone/>
            </a:pPr>
            <a:r>
              <a:rPr lang="ar-IQ" sz="3600" dirty="0" smtClean="0"/>
              <a:t>2- </a:t>
            </a:r>
            <a:r>
              <a:rPr lang="ar-IQ" sz="3600" dirty="0">
                <a:solidFill>
                  <a:srgbClr val="FF0000"/>
                </a:solidFill>
              </a:rPr>
              <a:t>طريقة </a:t>
            </a:r>
            <a:r>
              <a:rPr lang="ar-IQ" sz="3600" dirty="0" smtClean="0">
                <a:solidFill>
                  <a:srgbClr val="FF0000"/>
                </a:solidFill>
              </a:rPr>
              <a:t>عجلة القياس: </a:t>
            </a:r>
            <a:r>
              <a:rPr lang="en-US" sz="3600" dirty="0" smtClean="0"/>
              <a:t>Opisometer </a:t>
            </a:r>
            <a:r>
              <a:rPr lang="ar-IQ" sz="3600" dirty="0" smtClean="0"/>
              <a:t>وهي </a:t>
            </a:r>
            <a:r>
              <a:rPr lang="ar-IQ" sz="3600" dirty="0"/>
              <a:t>الطريقة المناسبة لقياس المسافات المتعرجة وتعطي نتائج دقيقة وسريعة . وتحتوي </a:t>
            </a:r>
            <a:r>
              <a:rPr lang="ar-IQ" sz="3600" dirty="0" smtClean="0"/>
              <a:t>هذه العجلة على </a:t>
            </a:r>
            <a:r>
              <a:rPr lang="ar-IQ" sz="3600" dirty="0"/>
              <a:t>مقياس مدرج يبين مقدار المسافة الحقيقية المعادلة </a:t>
            </a:r>
            <a:r>
              <a:rPr lang="ar-IQ" sz="3600" dirty="0" smtClean="0"/>
              <a:t>للمسافة </a:t>
            </a:r>
            <a:r>
              <a:rPr lang="ar-IQ" sz="3600" dirty="0"/>
              <a:t>التي </a:t>
            </a:r>
            <a:r>
              <a:rPr lang="ar-IQ" sz="3600" dirty="0" smtClean="0"/>
              <a:t>تقطعها العجلة </a:t>
            </a:r>
            <a:r>
              <a:rPr lang="ar-IQ" sz="3600" dirty="0"/>
              <a:t>عند </a:t>
            </a:r>
            <a:r>
              <a:rPr lang="ar-IQ" sz="3600" dirty="0" smtClean="0"/>
              <a:t>مرورها على </a:t>
            </a:r>
            <a:r>
              <a:rPr lang="ar-IQ" sz="3600" dirty="0"/>
              <a:t>المسافة </a:t>
            </a:r>
            <a:r>
              <a:rPr lang="ar-IQ" sz="3600" dirty="0" smtClean="0"/>
              <a:t>المطلوبة على </a:t>
            </a:r>
            <a:r>
              <a:rPr lang="ar-IQ" sz="3600" dirty="0"/>
              <a:t>الخارطة ذات مقياس الرسم </a:t>
            </a:r>
            <a:r>
              <a:rPr lang="ar-IQ" sz="3600" dirty="0" smtClean="0"/>
              <a:t>المشابه </a:t>
            </a:r>
            <a:r>
              <a:rPr lang="ar-IQ" sz="3600" dirty="0"/>
              <a:t>لمقياس </a:t>
            </a:r>
            <a:r>
              <a:rPr lang="ar-IQ" sz="3600" dirty="0" smtClean="0"/>
              <a:t>العجلة </a:t>
            </a:r>
            <a:r>
              <a:rPr lang="ar-IQ" sz="3600" dirty="0"/>
              <a:t>المدرج. ومن الممكن قراءة النتيجة من </a:t>
            </a:r>
            <a:r>
              <a:rPr lang="ar-IQ" sz="3600" dirty="0" smtClean="0"/>
              <a:t>الجهاز </a:t>
            </a:r>
            <a:r>
              <a:rPr lang="ar-IQ" sz="3600" dirty="0"/>
              <a:t>بموجب أحد المقاييس المثبتة </a:t>
            </a:r>
            <a:r>
              <a:rPr lang="ar-IQ" sz="3600" dirty="0" smtClean="0"/>
              <a:t>عليه </a:t>
            </a:r>
            <a:r>
              <a:rPr lang="ar-IQ" sz="3600" dirty="0"/>
              <a:t>ومن ثم تحويل النتيجة بطريقة النسبة والتناسب الى ما يعادل مقياس رسم </a:t>
            </a:r>
            <a:r>
              <a:rPr lang="ar-IQ" sz="3600" dirty="0" smtClean="0"/>
              <a:t>الخارطة </a:t>
            </a:r>
            <a:r>
              <a:rPr lang="ar-IQ" sz="3600" dirty="0"/>
              <a:t>عندما </a:t>
            </a:r>
            <a:r>
              <a:rPr lang="ar-IQ" sz="3600" dirty="0" smtClean="0"/>
              <a:t>لا يكون </a:t>
            </a:r>
            <a:r>
              <a:rPr lang="ar-IQ" sz="3600" dirty="0"/>
              <a:t>مقياسها مثبتاً </a:t>
            </a:r>
            <a:r>
              <a:rPr lang="ar-IQ" sz="3600" dirty="0" smtClean="0"/>
              <a:t> </a:t>
            </a:r>
            <a:r>
              <a:rPr lang="ar-IQ" sz="3600" dirty="0"/>
              <a:t>في </a:t>
            </a:r>
            <a:r>
              <a:rPr lang="ar-IQ" sz="3600" dirty="0" smtClean="0"/>
              <a:t>الجهاز</a:t>
            </a:r>
            <a:r>
              <a:rPr lang="ar-IQ" sz="3600" dirty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79986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04664"/>
            <a:ext cx="7715200" cy="5976664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IQ" dirty="0"/>
              <a:t>ب- </a:t>
            </a:r>
            <a:r>
              <a:rPr lang="ar-IQ" dirty="0">
                <a:solidFill>
                  <a:srgbClr val="FF0000"/>
                </a:solidFill>
              </a:rPr>
              <a:t>القياس من الطبيعة </a:t>
            </a:r>
            <a:endParaRPr lang="ar-IQ" dirty="0" smtClean="0">
              <a:solidFill>
                <a:srgbClr val="FF0000"/>
              </a:solidFill>
            </a:endParaRPr>
          </a:p>
          <a:p>
            <a:pPr marL="0" indent="0" algn="just" rtl="1">
              <a:buNone/>
            </a:pPr>
            <a:r>
              <a:rPr lang="ar-IQ" dirty="0"/>
              <a:t>تقاس المسافات من الطبيعة بطريقتين أساسيتين </a:t>
            </a:r>
            <a:r>
              <a:rPr lang="ar-IQ" dirty="0" smtClean="0"/>
              <a:t>هما </a:t>
            </a:r>
            <a:r>
              <a:rPr lang="ar-IQ" dirty="0"/>
              <a:t>الطرق المباشرة والطرق غير المباشرة . </a:t>
            </a:r>
            <a:endParaRPr lang="ar-IQ" dirty="0" smtClean="0"/>
          </a:p>
          <a:p>
            <a:pPr marL="0" indent="0" algn="just" rtl="1">
              <a:buNone/>
            </a:pPr>
            <a:r>
              <a:rPr lang="ar-IQ" dirty="0" smtClean="0">
                <a:solidFill>
                  <a:srgbClr val="FF0000"/>
                </a:solidFill>
              </a:rPr>
              <a:t>طرق </a:t>
            </a:r>
            <a:r>
              <a:rPr lang="ar-IQ" dirty="0">
                <a:solidFill>
                  <a:srgbClr val="FF0000"/>
                </a:solidFill>
              </a:rPr>
              <a:t>القياس المباشر </a:t>
            </a:r>
            <a:r>
              <a:rPr lang="en-US" dirty="0"/>
              <a:t>Methods Direct </a:t>
            </a:r>
            <a:r>
              <a:rPr lang="ar-IQ" dirty="0" smtClean="0"/>
              <a:t> وهي </a:t>
            </a:r>
            <a:r>
              <a:rPr lang="ar-IQ" dirty="0"/>
              <a:t>الطرق التي تستوجب الخروج الى الحقل وقطع المسافة </a:t>
            </a:r>
            <a:r>
              <a:rPr lang="ar-IQ" dirty="0" smtClean="0"/>
              <a:t>المطلوب قياسها </a:t>
            </a:r>
            <a:r>
              <a:rPr lang="ar-IQ" dirty="0"/>
              <a:t>دون استخدام أي من </a:t>
            </a:r>
            <a:r>
              <a:rPr lang="ar-IQ" dirty="0" smtClean="0"/>
              <a:t>الأدوات </a:t>
            </a:r>
            <a:r>
              <a:rPr lang="ar-IQ" dirty="0"/>
              <a:t>المألوفة كما </a:t>
            </a:r>
            <a:r>
              <a:rPr lang="ar-IQ" dirty="0" smtClean="0"/>
              <a:t>هي </a:t>
            </a:r>
            <a:r>
              <a:rPr lang="ar-IQ" dirty="0"/>
              <a:t>الحال في طريقة الخطوات أو </a:t>
            </a:r>
            <a:r>
              <a:rPr lang="ar-IQ" dirty="0" smtClean="0"/>
              <a:t>استخدام </a:t>
            </a:r>
            <a:r>
              <a:rPr lang="ar-IQ" dirty="0"/>
              <a:t>أداة قياس </a:t>
            </a:r>
            <a:r>
              <a:rPr lang="ar-IQ" dirty="0" smtClean="0"/>
              <a:t>لوحدها </a:t>
            </a:r>
            <a:r>
              <a:rPr lang="ar-IQ" dirty="0"/>
              <a:t>كما في طريقة </a:t>
            </a:r>
            <a:r>
              <a:rPr lang="ar-IQ" dirty="0" smtClean="0"/>
              <a:t>العجلة </a:t>
            </a:r>
            <a:r>
              <a:rPr lang="en-US" dirty="0"/>
              <a:t>wheel measuring </a:t>
            </a:r>
            <a:r>
              <a:rPr lang="ar-IQ" dirty="0"/>
              <a:t>وكذلك بطريقة أخرى باستخدام أداة لمقياس مع </a:t>
            </a:r>
            <a:r>
              <a:rPr lang="ar-IQ" dirty="0" smtClean="0"/>
              <a:t>ملحقاتها </a:t>
            </a:r>
            <a:r>
              <a:rPr lang="ar-IQ" dirty="0"/>
              <a:t>كما في </a:t>
            </a:r>
            <a:r>
              <a:rPr lang="ar-IQ" dirty="0" smtClean="0"/>
              <a:t>طريقة </a:t>
            </a:r>
            <a:r>
              <a:rPr lang="ar-IQ" dirty="0"/>
              <a:t>القياس </a:t>
            </a:r>
            <a:r>
              <a:rPr lang="ar-IQ" dirty="0" smtClean="0"/>
              <a:t>بالسلسلة </a:t>
            </a:r>
            <a:r>
              <a:rPr lang="ar-IQ" dirty="0"/>
              <a:t>أو الشريط. والطريقة </a:t>
            </a:r>
            <a:r>
              <a:rPr lang="ar-IQ" dirty="0" smtClean="0"/>
              <a:t>الأخيرة هي الأكثر </a:t>
            </a:r>
            <a:r>
              <a:rPr lang="ar-IQ" dirty="0"/>
              <a:t>شيوعاً في </a:t>
            </a:r>
            <a:r>
              <a:rPr lang="ar-IQ" dirty="0" smtClean="0"/>
              <a:t>الاستعمال </a:t>
            </a:r>
            <a:r>
              <a:rPr lang="ar-IQ" dirty="0"/>
              <a:t>والتطبيق وتتضمن دقة أكبر </a:t>
            </a:r>
            <a:r>
              <a:rPr lang="ar-IQ" dirty="0" smtClean="0"/>
              <a:t>من سابقتها .وتكون هذه عادة  </a:t>
            </a:r>
            <a:r>
              <a:rPr lang="ar-IQ" dirty="0"/>
              <a:t>بمد أداة القياس باستقامة خطوط القياس من </a:t>
            </a:r>
            <a:r>
              <a:rPr lang="ar-IQ" dirty="0" smtClean="0"/>
              <a:t>بدايتها </a:t>
            </a:r>
            <a:r>
              <a:rPr lang="ar-IQ" dirty="0"/>
              <a:t>حتى </a:t>
            </a:r>
            <a:r>
              <a:rPr lang="ar-IQ" dirty="0" smtClean="0"/>
              <a:t>نهايتها</a:t>
            </a:r>
            <a:r>
              <a:rPr lang="ar-IQ" dirty="0"/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2112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16632"/>
            <a:ext cx="7920880" cy="6552728"/>
          </a:xfrm>
        </p:spPr>
        <p:txBody>
          <a:bodyPr>
            <a:normAutofit fontScale="92500" lnSpcReduction="20000"/>
          </a:bodyPr>
          <a:lstStyle/>
          <a:p>
            <a:pPr marL="0" indent="0" algn="just" rtl="1">
              <a:buNone/>
            </a:pPr>
            <a:r>
              <a:rPr lang="ar-IQ" dirty="0"/>
              <a:t>أما </a:t>
            </a:r>
            <a:r>
              <a:rPr lang="ar-IQ" dirty="0" smtClean="0"/>
              <a:t>تفاصيل تطبيق </a:t>
            </a:r>
            <a:r>
              <a:rPr lang="ar-IQ" dirty="0"/>
              <a:t>كل طريقة فيكون كما </a:t>
            </a:r>
            <a:r>
              <a:rPr lang="ar-IQ" dirty="0" smtClean="0"/>
              <a:t>يأتي:</a:t>
            </a:r>
            <a:endParaRPr lang="ar-IQ" dirty="0"/>
          </a:p>
          <a:p>
            <a:pPr marL="0" indent="0" algn="just" rtl="1">
              <a:buNone/>
            </a:pPr>
            <a:r>
              <a:rPr lang="ar-IQ" dirty="0" smtClean="0"/>
              <a:t>أ- </a:t>
            </a:r>
            <a:r>
              <a:rPr lang="ar-IQ" dirty="0">
                <a:solidFill>
                  <a:srgbClr val="FF0000"/>
                </a:solidFill>
              </a:rPr>
              <a:t>طريقة الخطوات </a:t>
            </a:r>
            <a:r>
              <a:rPr lang="ar-IQ" dirty="0" smtClean="0"/>
              <a:t>وهي </a:t>
            </a:r>
            <a:r>
              <a:rPr lang="ar-IQ" dirty="0"/>
              <a:t>طريقة سريعة لتقدير أطوال المسافات وتعد </a:t>
            </a:r>
            <a:r>
              <a:rPr lang="ar-IQ" dirty="0" smtClean="0"/>
              <a:t>نتائجها </a:t>
            </a:r>
            <a:r>
              <a:rPr lang="ar-IQ" dirty="0"/>
              <a:t>التقريبية ذات درجة ضبط مقبولة </a:t>
            </a:r>
            <a:r>
              <a:rPr lang="ar-IQ" dirty="0" smtClean="0"/>
              <a:t>لأغراض </a:t>
            </a:r>
            <a:r>
              <a:rPr lang="ar-IQ" dirty="0"/>
              <a:t>مساحية عديدة، إذ يمكن </a:t>
            </a:r>
            <a:r>
              <a:rPr lang="ar-IQ" dirty="0" smtClean="0"/>
              <a:t>تطبيقها </a:t>
            </a:r>
            <a:r>
              <a:rPr lang="ar-IQ" dirty="0"/>
              <a:t>في عدد من أعمال المسوحات </a:t>
            </a:r>
            <a:r>
              <a:rPr lang="ar-IQ" dirty="0" smtClean="0"/>
              <a:t>(الهندسية ، الجيولوجية ، الزراعية ، الغاباتية</a:t>
            </a:r>
            <a:r>
              <a:rPr lang="ar-IQ" dirty="0"/>
              <a:t>، تخطيط الميدان العسكري والمسوحات </a:t>
            </a:r>
            <a:r>
              <a:rPr lang="ar-IQ" dirty="0" smtClean="0"/>
              <a:t>الاستكشافية). </a:t>
            </a:r>
            <a:r>
              <a:rPr lang="ar-IQ" dirty="0"/>
              <a:t>وتستخدم </a:t>
            </a:r>
            <a:r>
              <a:rPr lang="ar-IQ" dirty="0" smtClean="0"/>
              <a:t>هذه </a:t>
            </a:r>
            <a:r>
              <a:rPr lang="ar-IQ" dirty="0"/>
              <a:t>الطريقة كذلك </a:t>
            </a:r>
            <a:r>
              <a:rPr lang="ar-IQ" dirty="0" smtClean="0"/>
              <a:t>وسيلة لاكتشاف الأخطاء </a:t>
            </a:r>
            <a:r>
              <a:rPr lang="ar-IQ" dirty="0"/>
              <a:t>الكبيرة التي قد تحصل عند قياس المسافات بالطرق </a:t>
            </a:r>
            <a:r>
              <a:rPr lang="ar-IQ" dirty="0" smtClean="0"/>
              <a:t>الأخرى </a:t>
            </a:r>
            <a:r>
              <a:rPr lang="ar-IQ" dirty="0"/>
              <a:t>سواء أكانت مباشرة أم غير مباشرة. يتكون القياس بالخطوات من حساب عدد الخطوات التي </a:t>
            </a:r>
            <a:r>
              <a:rPr lang="ar-IQ" dirty="0" smtClean="0"/>
              <a:t>تتضمنها </a:t>
            </a:r>
            <a:r>
              <a:rPr lang="ar-IQ" dirty="0"/>
              <a:t>المسافة </a:t>
            </a:r>
            <a:r>
              <a:rPr lang="ar-IQ" dirty="0" smtClean="0"/>
              <a:t>المطلوب قياسها</a:t>
            </a:r>
            <a:r>
              <a:rPr lang="ar-IQ" dirty="0"/>
              <a:t>. وأول ما يجب </a:t>
            </a:r>
            <a:r>
              <a:rPr lang="ar-IQ" dirty="0" smtClean="0"/>
              <a:t>معرفته هو </a:t>
            </a:r>
            <a:r>
              <a:rPr lang="ar-IQ" dirty="0"/>
              <a:t>طول خطوة الشخص التي تكون محصورة بين مقدمة </a:t>
            </a:r>
            <a:r>
              <a:rPr lang="ar-IQ" dirty="0" smtClean="0"/>
              <a:t>الرجلين </a:t>
            </a:r>
            <a:r>
              <a:rPr lang="ar-IQ" dirty="0"/>
              <a:t>المتقدمة والمتأخرة ويكون طوليا في المتوسط 95-75 سم. إن أفضل طريقة لمعرفة طول الخطوة </a:t>
            </a:r>
            <a:r>
              <a:rPr lang="ar-IQ" dirty="0" smtClean="0"/>
              <a:t>هو </a:t>
            </a:r>
            <a:r>
              <a:rPr lang="ar-IQ" dirty="0"/>
              <a:t>المشي بخطوات اعتيادية </a:t>
            </a:r>
            <a:r>
              <a:rPr lang="ar-IQ" dirty="0" smtClean="0"/>
              <a:t>ذهابا واياباً </a:t>
            </a:r>
            <a:r>
              <a:rPr lang="ar-IQ" dirty="0"/>
              <a:t>لمرة واحدة أو أكثر </a:t>
            </a:r>
            <a:r>
              <a:rPr lang="ar-IQ" dirty="0" smtClean="0"/>
              <a:t>على </a:t>
            </a:r>
            <a:r>
              <a:rPr lang="ar-IQ" dirty="0"/>
              <a:t>مسافة مستوية ذات طول </a:t>
            </a:r>
            <a:r>
              <a:rPr lang="ar-IQ" dirty="0" smtClean="0"/>
              <a:t>لا يقل </a:t>
            </a:r>
            <a:r>
              <a:rPr lang="ar-IQ" dirty="0"/>
              <a:t>عن </a:t>
            </a:r>
            <a:r>
              <a:rPr lang="ar-IQ" dirty="0" smtClean="0"/>
              <a:t>155 </a:t>
            </a:r>
            <a:r>
              <a:rPr lang="ar-IQ" dirty="0"/>
              <a:t>متر ومن ثم إيجاد معدل عدد الخطوات وطول الخطوة الواحدة. وعادة يستخدم طول الواحدة </a:t>
            </a:r>
            <a:r>
              <a:rPr lang="ar-IQ" dirty="0" smtClean="0"/>
              <a:t>للمسافات </a:t>
            </a:r>
            <a:r>
              <a:rPr lang="ar-IQ" dirty="0"/>
              <a:t>القصيرة وعدد </a:t>
            </a:r>
            <a:r>
              <a:rPr lang="ar-IQ" dirty="0" smtClean="0"/>
              <a:t>الخطوات </a:t>
            </a:r>
            <a:r>
              <a:rPr lang="ar-IQ" dirty="0"/>
              <a:t>لكل 55 أو 155 متر </a:t>
            </a:r>
            <a:r>
              <a:rPr lang="ar-IQ" dirty="0" smtClean="0"/>
              <a:t>للمسافات الطويلة . ومن الجدير بالذكران هنالك جهاز </a:t>
            </a:r>
            <a:r>
              <a:rPr lang="ar-IQ" dirty="0"/>
              <a:t>يسمى </a:t>
            </a:r>
            <a:r>
              <a:rPr lang="ar-IQ" dirty="0" err="1"/>
              <a:t>بيدوميتر</a:t>
            </a:r>
            <a:r>
              <a:rPr lang="ar-IQ" dirty="0"/>
              <a:t> </a:t>
            </a:r>
            <a:r>
              <a:rPr lang="en-US" dirty="0"/>
              <a:t>pedometer </a:t>
            </a:r>
            <a:r>
              <a:rPr lang="ar-IQ" dirty="0"/>
              <a:t>يمكن </a:t>
            </a:r>
            <a:r>
              <a:rPr lang="ar-IQ" dirty="0" smtClean="0"/>
              <a:t>حمله </a:t>
            </a:r>
            <a:r>
              <a:rPr lang="ar-IQ" dirty="0"/>
              <a:t>ليقوم بتسجيل عدد الخطوات عندما تكون المسافات </a:t>
            </a:r>
            <a:r>
              <a:rPr lang="ar-IQ" dirty="0" smtClean="0"/>
              <a:t>طويلة</a:t>
            </a:r>
            <a:r>
              <a:rPr lang="ar-IQ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02876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188640"/>
            <a:ext cx="7920880" cy="6480720"/>
          </a:xfrm>
        </p:spPr>
        <p:txBody>
          <a:bodyPr>
            <a:normAutofit lnSpcReduction="10000"/>
          </a:bodyPr>
          <a:lstStyle/>
          <a:p>
            <a:pPr marL="0" indent="0" algn="just" rtl="1">
              <a:buNone/>
            </a:pPr>
            <a:r>
              <a:rPr lang="ar-IQ" dirty="0">
                <a:solidFill>
                  <a:srgbClr val="FF0000"/>
                </a:solidFill>
              </a:rPr>
              <a:t>معامل الخطوة = المسافات المقطوعة / معدل عدد </a:t>
            </a:r>
            <a:r>
              <a:rPr lang="ar-IQ" dirty="0" smtClean="0">
                <a:solidFill>
                  <a:srgbClr val="FF0000"/>
                </a:solidFill>
              </a:rPr>
              <a:t>الخطوات</a:t>
            </a:r>
          </a:p>
          <a:p>
            <a:pPr marL="0" indent="0" algn="just" rtl="1">
              <a:buNone/>
            </a:pPr>
            <a:r>
              <a:rPr lang="ar-IQ" dirty="0" smtClean="0"/>
              <a:t> </a:t>
            </a:r>
            <a:r>
              <a:rPr lang="ar-IQ" dirty="0"/>
              <a:t>يتغير معامل الخطوة تبعاً الى : </a:t>
            </a:r>
            <a:endParaRPr lang="ar-IQ" dirty="0" smtClean="0"/>
          </a:p>
          <a:p>
            <a:pPr marL="0" indent="0" algn="just" rtl="1">
              <a:buNone/>
            </a:pPr>
            <a:r>
              <a:rPr lang="ar-IQ" dirty="0" smtClean="0"/>
              <a:t>1- </a:t>
            </a:r>
            <a:r>
              <a:rPr lang="ar-IQ" dirty="0"/>
              <a:t>نوع </a:t>
            </a:r>
            <a:r>
              <a:rPr lang="ar-IQ" dirty="0" smtClean="0"/>
              <a:t>الأرض وطبيعتها (محروثة </a:t>
            </a:r>
            <a:r>
              <a:rPr lang="ar-IQ" dirty="0"/>
              <a:t>أو غير </a:t>
            </a:r>
            <a:r>
              <a:rPr lang="ar-IQ" dirty="0" smtClean="0"/>
              <a:t>محروثة).</a:t>
            </a:r>
          </a:p>
          <a:p>
            <a:pPr marL="0" indent="0" algn="just" rtl="1">
              <a:buNone/>
            </a:pPr>
            <a:r>
              <a:rPr lang="ar-IQ" dirty="0" smtClean="0"/>
              <a:t>2- طول </a:t>
            </a:r>
            <a:r>
              <a:rPr lang="ar-IQ" dirty="0"/>
              <a:t>وعمر الشخص </a:t>
            </a:r>
            <a:r>
              <a:rPr lang="ar-IQ" dirty="0" smtClean="0"/>
              <a:t>وحالته النفسية.</a:t>
            </a:r>
          </a:p>
          <a:p>
            <a:pPr marL="0" indent="0" algn="just" rtl="1">
              <a:buNone/>
            </a:pPr>
            <a:r>
              <a:rPr lang="ar-IQ" dirty="0" smtClean="0"/>
              <a:t>3- الظروف </a:t>
            </a:r>
            <a:r>
              <a:rPr lang="ar-IQ" dirty="0"/>
              <a:t>الجوية</a:t>
            </a:r>
            <a:r>
              <a:rPr lang="ar-IQ" dirty="0" smtClean="0"/>
              <a:t>.</a:t>
            </a:r>
          </a:p>
          <a:p>
            <a:pPr marL="0" indent="0" algn="just" rtl="1">
              <a:buNone/>
            </a:pPr>
            <a:r>
              <a:rPr lang="ar-IQ" dirty="0" smtClean="0"/>
              <a:t>4- طوبوغرافية الأرض (حيث </a:t>
            </a:r>
            <a:r>
              <a:rPr lang="ar-IQ" dirty="0"/>
              <a:t>تطول خطوة الشخص أثناء النزول وتقصر عند </a:t>
            </a:r>
            <a:r>
              <a:rPr lang="ar-IQ" dirty="0" smtClean="0"/>
              <a:t>الصعود).</a:t>
            </a:r>
          </a:p>
          <a:p>
            <a:pPr marL="0" indent="0" algn="just" rtl="1">
              <a:buNone/>
            </a:pPr>
            <a:r>
              <a:rPr lang="ar-IQ" dirty="0" smtClean="0"/>
              <a:t> </a:t>
            </a:r>
            <a:r>
              <a:rPr lang="ar-IQ" dirty="0">
                <a:solidFill>
                  <a:srgbClr val="FF0000"/>
                </a:solidFill>
              </a:rPr>
              <a:t>معامل الخطو ة نوعين </a:t>
            </a:r>
            <a:r>
              <a:rPr lang="ar-IQ" dirty="0" smtClean="0"/>
              <a:t>:</a:t>
            </a:r>
          </a:p>
          <a:p>
            <a:pPr marL="0" indent="0" algn="just" rtl="1">
              <a:buNone/>
            </a:pPr>
            <a:r>
              <a:rPr lang="ar-IQ" dirty="0" smtClean="0"/>
              <a:t>1- </a:t>
            </a: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معامل </a:t>
            </a:r>
            <a:r>
              <a:rPr lang="ar-IQ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الخطوة المنفردة </a:t>
            </a:r>
            <a:r>
              <a:rPr lang="ar-IQ" dirty="0"/>
              <a:t>: </a:t>
            </a:r>
            <a:r>
              <a:rPr lang="ar-IQ" dirty="0" smtClean="0"/>
              <a:t>وهي </a:t>
            </a:r>
            <a:r>
              <a:rPr lang="ar-IQ" dirty="0"/>
              <a:t>المسافة المحصورة بين مكان القدم </a:t>
            </a:r>
            <a:r>
              <a:rPr lang="ar-IQ" dirty="0" smtClean="0"/>
              <a:t>الأيمن والايسر وطولها(75 -95سم). </a:t>
            </a:r>
            <a:endParaRPr lang="ar-IQ" dirty="0"/>
          </a:p>
          <a:p>
            <a:pPr marL="0" indent="0" algn="just" rtl="1">
              <a:buNone/>
            </a:pPr>
            <a:r>
              <a:rPr lang="ar-IQ" dirty="0" smtClean="0"/>
              <a:t>2- </a:t>
            </a:r>
            <a:r>
              <a:rPr lang="ar-IQ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معامل </a:t>
            </a:r>
            <a:r>
              <a:rPr lang="ar-IQ" dirty="0">
                <a:solidFill>
                  <a:schemeClr val="tx2">
                    <a:lumMod val="60000"/>
                    <a:lumOff val="40000"/>
                  </a:schemeClr>
                </a:solidFill>
              </a:rPr>
              <a:t>الخطوة المزدوجة: </a:t>
            </a:r>
            <a:r>
              <a:rPr lang="ar-IQ" dirty="0" smtClean="0"/>
              <a:t>وهي </a:t>
            </a:r>
            <a:r>
              <a:rPr lang="ar-IQ" dirty="0"/>
              <a:t>المسافة المحصورة بين مكان رفع القدم اليمنى أو اليسرى ومكان </a:t>
            </a:r>
            <a:r>
              <a:rPr lang="ar-IQ" dirty="0" smtClean="0"/>
              <a:t>وضعه </a:t>
            </a:r>
            <a:r>
              <a:rPr lang="ar-IQ" dirty="0"/>
              <a:t>مرة أخرى </a:t>
            </a:r>
            <a:r>
              <a:rPr lang="ar-IQ" dirty="0" smtClean="0"/>
              <a:t>وي </a:t>
            </a:r>
            <a:r>
              <a:rPr lang="ar-IQ" dirty="0"/>
              <a:t>تعادل خطوتين. مثال : ما هو معامل الخطوة لشخص قطع مسافة </a:t>
            </a:r>
            <a:r>
              <a:rPr lang="ar-IQ" dirty="0" smtClean="0"/>
              <a:t>محصورة </a:t>
            </a:r>
            <a:r>
              <a:rPr lang="ar-IQ" dirty="0"/>
              <a:t>بمعدل </a:t>
            </a:r>
            <a:r>
              <a:rPr lang="ar-IQ" dirty="0" smtClean="0"/>
              <a:t>124 </a:t>
            </a:r>
            <a:r>
              <a:rPr lang="ar-IQ" dirty="0"/>
              <a:t>خطوة مزدوجة؟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05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عنصر نائب للمحتوى 2"/>
              <p:cNvSpPr>
                <a:spLocks noGrp="1"/>
              </p:cNvSpPr>
              <p:nvPr>
                <p:ph idx="1"/>
              </p:nvPr>
            </p:nvSpPr>
            <p:spPr>
              <a:xfrm>
                <a:off x="0" y="476672"/>
                <a:ext cx="8244408" cy="6120680"/>
              </a:xfrm>
            </p:spPr>
            <p:txBody>
              <a:bodyPr>
                <a:normAutofit/>
              </a:bodyPr>
              <a:lstStyle/>
              <a:p>
                <a:pPr marL="0" indent="0" algn="just" rtl="1">
                  <a:buNone/>
                </a:pPr>
                <a:r>
                  <a:rPr lang="ar-IQ" sz="2800" dirty="0" smtClean="0"/>
                  <a:t>معامل الخطوة المزدوجة=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US" sz="2800" i="1" smtClean="0">
                            <a:latin typeface="Cambria Math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US" sz="280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ar-IQ" sz="2800" b="0" i="1" smtClean="0">
                                <a:latin typeface="Cambria Math"/>
                              </a:rPr>
                              <m:t>م</m:t>
                            </m:r>
                            <m:r>
                              <a:rPr lang="ar-IQ" sz="2800" b="0" i="1" smtClean="0">
                                <a:latin typeface="Cambria Math"/>
                              </a:rPr>
                              <m:t>100</m:t>
                            </m:r>
                          </m:num>
                          <m:den>
                            <m:r>
                              <a:rPr lang="ar-IQ" sz="2800" b="0" i="1" smtClean="0">
                                <a:latin typeface="Cambria Math"/>
                              </a:rPr>
                              <m:t>خطوة</m:t>
                            </m:r>
                            <m:r>
                              <a:rPr lang="ar-IQ" sz="2800" b="0" i="1" smtClean="0">
                                <a:latin typeface="Cambria Math"/>
                              </a:rPr>
                              <m:t>124</m:t>
                            </m:r>
                          </m:den>
                        </m:f>
                      </m:e>
                    </m:box>
                    <m:r>
                      <a:rPr lang="en-US" sz="280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28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ar-IQ" sz="2800" b="0" i="1" smtClean="0">
                            <a:latin typeface="Cambria Math"/>
                          </a:rPr>
                          <m:t>المقطوعة</m:t>
                        </m:r>
                        <m:r>
                          <a:rPr lang="ar-IQ" sz="2800" b="0" i="1" smtClean="0">
                            <a:latin typeface="Cambria Math"/>
                          </a:rPr>
                          <m:t> </m:t>
                        </m:r>
                        <m:r>
                          <a:rPr lang="ar-IQ" sz="2800" b="0" i="1" smtClean="0">
                            <a:latin typeface="Cambria Math"/>
                          </a:rPr>
                          <m:t>المسافة</m:t>
                        </m:r>
                      </m:num>
                      <m:den>
                        <m:r>
                          <a:rPr lang="ar-IQ" sz="2800" b="0" i="1" smtClean="0">
                            <a:latin typeface="Cambria Math"/>
                          </a:rPr>
                          <m:t>الخطوات</m:t>
                        </m:r>
                        <m:r>
                          <a:rPr lang="ar-IQ" sz="2800" b="0" i="1" smtClean="0">
                            <a:latin typeface="Cambria Math"/>
                          </a:rPr>
                          <m:t> </m:t>
                        </m:r>
                        <m:r>
                          <a:rPr lang="ar-IQ" sz="2800" b="0" i="1" smtClean="0">
                            <a:latin typeface="Cambria Math"/>
                          </a:rPr>
                          <m:t>عدد</m:t>
                        </m:r>
                        <m:r>
                          <a:rPr lang="ar-IQ" sz="2800" b="0" i="1" smtClean="0">
                            <a:latin typeface="Cambria Math"/>
                          </a:rPr>
                          <m:t> </m:t>
                        </m:r>
                        <m:r>
                          <a:rPr lang="ar-IQ" sz="2800" b="0" i="1" smtClean="0">
                            <a:latin typeface="Cambria Math"/>
                          </a:rPr>
                          <m:t>معدل</m:t>
                        </m:r>
                      </m:den>
                    </m:f>
                  </m:oMath>
                </a14:m>
                <a:r>
                  <a:rPr lang="ar-IQ" sz="2800" dirty="0" smtClean="0"/>
                  <a:t> </a:t>
                </a:r>
                <a:r>
                  <a:rPr lang="ar-IQ" sz="2800" dirty="0" smtClean="0"/>
                  <a:t>=8.0م</a:t>
                </a:r>
                <a:r>
                  <a:rPr lang="ar-IQ" sz="2800" dirty="0" smtClean="0"/>
                  <a:t>/ </a:t>
                </a:r>
                <a:r>
                  <a:rPr lang="ar-IQ" sz="2800" dirty="0"/>
                  <a:t>خطوة </a:t>
                </a:r>
                <a:endParaRPr lang="ar-IQ" sz="2400" dirty="0"/>
              </a:p>
              <a:p>
                <a:pPr marL="0" indent="0" algn="just" rtl="1">
                  <a:buNone/>
                </a:pPr>
                <a:r>
                  <a:rPr lang="ar-IQ" dirty="0" smtClean="0"/>
                  <a:t>ب- </a:t>
                </a:r>
                <a:r>
                  <a:rPr lang="ar-IQ" dirty="0">
                    <a:solidFill>
                      <a:srgbClr val="FF0000"/>
                    </a:solidFill>
                  </a:rPr>
                  <a:t>طريقة </a:t>
                </a:r>
                <a:r>
                  <a:rPr lang="ar-IQ" dirty="0" smtClean="0">
                    <a:solidFill>
                      <a:srgbClr val="FF0000"/>
                    </a:solidFill>
                  </a:rPr>
                  <a:t>عجلة القياس</a:t>
                </a:r>
                <a:r>
                  <a:rPr lang="ar-IQ" dirty="0" smtClean="0"/>
                  <a:t>: عجلة </a:t>
                </a:r>
                <a:r>
                  <a:rPr lang="ar-IQ" dirty="0"/>
                  <a:t>القياس عبارة عن إطار دائري الشكل </a:t>
                </a:r>
                <a:r>
                  <a:rPr lang="ar-IQ" dirty="0" smtClean="0"/>
                  <a:t>شبيه بعجلة </a:t>
                </a:r>
                <a:r>
                  <a:rPr lang="ar-IQ" dirty="0"/>
                  <a:t>الدراجة </a:t>
                </a:r>
                <a:r>
                  <a:rPr lang="ar-IQ" dirty="0" smtClean="0"/>
                  <a:t>الهوائية </a:t>
                </a:r>
                <a:r>
                  <a:rPr lang="ar-IQ" dirty="0"/>
                  <a:t>ذو محيط </a:t>
                </a:r>
                <a:r>
                  <a:rPr lang="ar-IQ"/>
                  <a:t>ثابت </a:t>
                </a:r>
                <a:r>
                  <a:rPr lang="ar-IQ" smtClean="0"/>
                  <a:t>معلوم </a:t>
                </a:r>
                <a:r>
                  <a:rPr lang="ar-IQ" dirty="0"/>
                  <a:t>. ويرتبط </a:t>
                </a:r>
                <a:r>
                  <a:rPr lang="ar-IQ" dirty="0" smtClean="0"/>
                  <a:t>بالعجلة </a:t>
                </a:r>
                <a:r>
                  <a:rPr lang="ar-IQ" dirty="0"/>
                  <a:t>مقود ذو قبضتين </a:t>
                </a:r>
                <a:r>
                  <a:rPr lang="ar-IQ" dirty="0" smtClean="0"/>
                  <a:t>مجهز </a:t>
                </a:r>
                <a:r>
                  <a:rPr lang="ar-IQ" dirty="0"/>
                  <a:t>بعداد لتسجيل المسافة عند دوران </a:t>
                </a:r>
                <a:r>
                  <a:rPr lang="ar-IQ" dirty="0" smtClean="0"/>
                  <a:t>العجلة </a:t>
                </a:r>
                <a:r>
                  <a:rPr lang="ar-IQ" dirty="0"/>
                  <a:t>. والنوع الشائع </a:t>
                </a:r>
                <a:r>
                  <a:rPr lang="ar-IQ" dirty="0" smtClean="0"/>
                  <a:t>الاستعمال هو </a:t>
                </a:r>
                <a:r>
                  <a:rPr lang="ar-IQ" dirty="0"/>
                  <a:t>الذي يقرأ </a:t>
                </a:r>
                <a:r>
                  <a:rPr lang="ar-IQ" dirty="0" smtClean="0"/>
                  <a:t>بالأمتار والدسميترات </a:t>
                </a:r>
                <a:r>
                  <a:rPr lang="ar-IQ" dirty="0"/>
                  <a:t>ولغاية دقة </a:t>
                </a:r>
                <a:r>
                  <a:rPr lang="ar-IQ" dirty="0" smtClean="0"/>
                  <a:t>مقدارها دسميتر </a:t>
                </a:r>
                <a:r>
                  <a:rPr lang="ar-IQ" dirty="0"/>
                  <a:t>واحد. وتفيد طريقة </a:t>
                </a:r>
                <a:r>
                  <a:rPr lang="ar-IQ" dirty="0" smtClean="0"/>
                  <a:t>عجلة </a:t>
                </a:r>
                <a:r>
                  <a:rPr lang="ar-IQ" dirty="0"/>
                  <a:t>القياس في </a:t>
                </a:r>
                <a:r>
                  <a:rPr lang="ar-IQ" dirty="0" smtClean="0"/>
                  <a:t>الأعمال الاستكشافية ووسيلة للتحقق </a:t>
                </a:r>
                <a:r>
                  <a:rPr lang="ar-IQ" dirty="0"/>
                  <a:t>من صحة نتائج القياسات </a:t>
                </a:r>
                <a:r>
                  <a:rPr lang="ar-IQ" dirty="0" smtClean="0"/>
                  <a:t>الأخرى</a:t>
                </a:r>
              </a:p>
              <a:p>
                <a:pPr marL="0" indent="0" algn="just" rtl="1">
                  <a:buNone/>
                </a:pPr>
                <a:r>
                  <a:rPr lang="ar-IQ" dirty="0" smtClean="0"/>
                  <a:t>أما </a:t>
                </a:r>
                <a:r>
                  <a:rPr lang="ar-IQ" dirty="0"/>
                  <a:t>طريقة القياس </a:t>
                </a:r>
                <a:r>
                  <a:rPr lang="ar-IQ" dirty="0" smtClean="0"/>
                  <a:t>: فتكون </a:t>
                </a:r>
                <a:r>
                  <a:rPr lang="ar-IQ" dirty="0"/>
                  <a:t>بوضع </a:t>
                </a:r>
                <a:r>
                  <a:rPr lang="ar-IQ" dirty="0" smtClean="0"/>
                  <a:t>العجلة </a:t>
                </a:r>
                <a:r>
                  <a:rPr lang="ar-IQ" dirty="0"/>
                  <a:t>بحيث يكون </a:t>
                </a:r>
                <a:r>
                  <a:rPr lang="ar-IQ" dirty="0" smtClean="0"/>
                  <a:t>محورها </a:t>
                </a:r>
                <a:r>
                  <a:rPr lang="ar-IQ" dirty="0"/>
                  <a:t>عمودياً</a:t>
                </a:r>
                <a:r>
                  <a:rPr lang="ar-IQ" dirty="0" smtClean="0"/>
                  <a:t> على </a:t>
                </a:r>
                <a:r>
                  <a:rPr lang="ar-IQ" dirty="0"/>
                  <a:t>نقطة بداية المسافة </a:t>
                </a:r>
                <a:r>
                  <a:rPr lang="ar-IQ" dirty="0" smtClean="0"/>
                  <a:t>المطلوب قياسها </a:t>
                </a:r>
                <a:r>
                  <a:rPr lang="ar-IQ" dirty="0"/>
                  <a:t>وتصفير العداد ثم البدء بالسير </a:t>
                </a:r>
                <a:r>
                  <a:rPr lang="ar-IQ" dirty="0" smtClean="0"/>
                  <a:t>بالعجلة </a:t>
                </a:r>
                <a:r>
                  <a:rPr lang="ar-IQ" dirty="0"/>
                  <a:t>باتجاه نقطة </a:t>
                </a:r>
                <a:r>
                  <a:rPr lang="ar-IQ" dirty="0" smtClean="0"/>
                  <a:t>النهاية</a:t>
                </a:r>
                <a:r>
                  <a:rPr lang="ar-IQ" dirty="0"/>
                  <a:t>، </a:t>
                </a:r>
                <a:r>
                  <a:rPr lang="ar-IQ" dirty="0" smtClean="0"/>
                  <a:t>المعلمة </a:t>
                </a:r>
                <a:r>
                  <a:rPr lang="ar-IQ" dirty="0"/>
                  <a:t>بشاخص أو أي شيء آخر، </a:t>
                </a:r>
                <a:endParaRPr lang="ar-IQ" dirty="0" smtClean="0"/>
              </a:p>
              <a:p>
                <a:pPr algn="just"/>
                <a:endParaRPr lang="ar-IQ" dirty="0"/>
              </a:p>
            </p:txBody>
          </p:sp>
        </mc:Choice>
        <mc:Fallback>
          <p:sp>
            <p:nvSpPr>
              <p:cNvPr id="3" name="عنصر نائب للمحتوى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476672"/>
                <a:ext cx="8244408" cy="6120680"/>
              </a:xfrm>
              <a:blipFill rotWithShape="1">
                <a:blip r:embed="rId2"/>
                <a:stretch>
                  <a:fillRect l="-2885" r="-1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4524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4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332656"/>
            <a:ext cx="7715200" cy="6192688"/>
          </a:xfrm>
        </p:spPr>
        <p:txBody>
          <a:bodyPr/>
          <a:lstStyle/>
          <a:p>
            <a:pPr marL="0" indent="0" algn="just">
              <a:buNone/>
            </a:pPr>
            <a:endParaRPr lang="ar-IQ" dirty="0" smtClean="0"/>
          </a:p>
          <a:p>
            <a:pPr marL="0" indent="0" algn="just" rtl="1">
              <a:buNone/>
            </a:pPr>
            <a:r>
              <a:rPr lang="ar-IQ" dirty="0"/>
              <a:t>محاولين أن يكون السير بخط مستقيم. ثم يقرأ العداد عند الوصول الى نقطة النهاية فتكون هي المسافة المطلوبة. </a:t>
            </a:r>
            <a:endParaRPr lang="ar-IQ" dirty="0" smtClean="0"/>
          </a:p>
          <a:p>
            <a:pPr marL="0" indent="0" algn="just" rtl="1">
              <a:buNone/>
            </a:pPr>
            <a:r>
              <a:rPr lang="ar-IQ" dirty="0" smtClean="0"/>
              <a:t>ان </a:t>
            </a:r>
            <a:r>
              <a:rPr lang="ar-IQ" dirty="0"/>
              <a:t>نتيجة المسافة </a:t>
            </a:r>
            <a:r>
              <a:rPr lang="ar-IQ" dirty="0" smtClean="0"/>
              <a:t>المقاسة بهذه </a:t>
            </a:r>
            <a:r>
              <a:rPr lang="ar-IQ" dirty="0"/>
              <a:t>الطريقة تكون أكبر من طول المسافة </a:t>
            </a:r>
            <a:r>
              <a:rPr lang="ar-IQ" dirty="0" smtClean="0"/>
              <a:t>الحقيقية، </a:t>
            </a:r>
            <a:r>
              <a:rPr lang="ar-IQ" dirty="0"/>
              <a:t>والسبب يعود الى حصول انحراف عمودي بسبب </a:t>
            </a:r>
            <a:r>
              <a:rPr lang="ar-IQ" dirty="0" smtClean="0"/>
              <a:t>الارتفاعات والانخفاضات </a:t>
            </a:r>
            <a:r>
              <a:rPr lang="ar-IQ" dirty="0"/>
              <a:t>عمى سطح </a:t>
            </a:r>
            <a:r>
              <a:rPr lang="ar-IQ" dirty="0" smtClean="0"/>
              <a:t>الأرض فضلا </a:t>
            </a:r>
            <a:r>
              <a:rPr lang="ar-IQ" dirty="0"/>
              <a:t>عن حصول </a:t>
            </a:r>
            <a:r>
              <a:rPr lang="ar-IQ" dirty="0" smtClean="0"/>
              <a:t>انحراف </a:t>
            </a:r>
            <a:r>
              <a:rPr lang="ar-IQ" dirty="0"/>
              <a:t>أفقي نتيجة لصعوبة المحافظة </a:t>
            </a:r>
            <a:r>
              <a:rPr lang="ar-IQ" dirty="0" smtClean="0"/>
              <a:t>على </a:t>
            </a:r>
            <a:r>
              <a:rPr lang="ar-IQ" dirty="0"/>
              <a:t>السير بخط مستقيم ودون انحراف من بداية المسافة الى </a:t>
            </a:r>
            <a:r>
              <a:rPr lang="ar-IQ" dirty="0" smtClean="0"/>
              <a:t>نهايتها</a:t>
            </a:r>
            <a:r>
              <a:rPr lang="ar-IQ" dirty="0"/>
              <a:t>. وبذلك فإن </a:t>
            </a:r>
            <a:r>
              <a:rPr lang="ar-IQ" dirty="0" smtClean="0"/>
              <a:t>هذه العجلة </a:t>
            </a:r>
            <a:r>
              <a:rPr lang="ar-IQ" dirty="0"/>
              <a:t>تقيس مسافة </a:t>
            </a:r>
            <a:r>
              <a:rPr lang="ar-IQ" dirty="0" smtClean="0"/>
              <a:t>التلامس </a:t>
            </a:r>
            <a:r>
              <a:rPr lang="ar-IQ" dirty="0"/>
              <a:t>بين محيط </a:t>
            </a:r>
            <a:r>
              <a:rPr lang="ar-IQ" dirty="0" smtClean="0"/>
              <a:t>العجلة </a:t>
            </a:r>
            <a:r>
              <a:rPr lang="ar-IQ" dirty="0"/>
              <a:t>وسطح </a:t>
            </a:r>
            <a:r>
              <a:rPr lang="ar-IQ" dirty="0" smtClean="0"/>
              <a:t>الأرض وبديهياً </a:t>
            </a:r>
            <a:r>
              <a:rPr lang="ar-IQ" dirty="0"/>
              <a:t>تكون أكبر من مسافة الخط المستقيم المباشر بين بداية المسافة </a:t>
            </a:r>
            <a:r>
              <a:rPr lang="ar-IQ" dirty="0" smtClean="0"/>
              <a:t>ونهايتها</a:t>
            </a:r>
            <a:r>
              <a:rPr lang="ar-IQ" dirty="0"/>
              <a:t>. </a:t>
            </a:r>
            <a:endParaRPr lang="ar-IQ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1096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48680"/>
            <a:ext cx="7643192" cy="5904656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IQ" dirty="0" smtClean="0"/>
              <a:t>ج- </a:t>
            </a:r>
            <a:r>
              <a:rPr lang="ar-IQ" dirty="0">
                <a:solidFill>
                  <a:srgbClr val="FF0000"/>
                </a:solidFill>
              </a:rPr>
              <a:t>طريقة </a:t>
            </a:r>
            <a:r>
              <a:rPr lang="ar-IQ" dirty="0" smtClean="0">
                <a:solidFill>
                  <a:srgbClr val="FF0000"/>
                </a:solidFill>
              </a:rPr>
              <a:t>السلسلة </a:t>
            </a:r>
            <a:r>
              <a:rPr lang="ar-IQ" dirty="0">
                <a:solidFill>
                  <a:srgbClr val="FF0000"/>
                </a:solidFill>
              </a:rPr>
              <a:t>أو </a:t>
            </a:r>
            <a:r>
              <a:rPr lang="ar-IQ" dirty="0" smtClean="0">
                <a:solidFill>
                  <a:srgbClr val="FF0000"/>
                </a:solidFill>
              </a:rPr>
              <a:t>الشريط: </a:t>
            </a:r>
            <a:r>
              <a:rPr lang="ar-IQ" dirty="0"/>
              <a:t>تشترك </a:t>
            </a:r>
            <a:r>
              <a:rPr lang="ar-IQ" dirty="0" smtClean="0"/>
              <a:t>السلسلة </a:t>
            </a:r>
            <a:r>
              <a:rPr lang="ar-IQ" dirty="0"/>
              <a:t>والشريط </a:t>
            </a:r>
            <a:r>
              <a:rPr lang="ar-IQ" dirty="0" smtClean="0"/>
              <a:t>بأنواعها المختلفة </a:t>
            </a:r>
            <a:r>
              <a:rPr lang="ar-IQ" dirty="0"/>
              <a:t>في طريقة قياس المسافات </a:t>
            </a:r>
            <a:r>
              <a:rPr lang="ar-IQ" dirty="0" smtClean="0"/>
              <a:t>ويختلفان </a:t>
            </a:r>
            <a:r>
              <a:rPr lang="ar-IQ" dirty="0"/>
              <a:t>من حيث ظروف </a:t>
            </a:r>
            <a:r>
              <a:rPr lang="ar-IQ" dirty="0" smtClean="0"/>
              <a:t>الاستعمال </a:t>
            </a:r>
            <a:r>
              <a:rPr lang="ar-IQ" dirty="0"/>
              <a:t>ودقة النتائج. واستعمال </a:t>
            </a:r>
            <a:r>
              <a:rPr lang="ar-IQ" dirty="0" smtClean="0"/>
              <a:t>هاتين الأداتين </a:t>
            </a:r>
            <a:r>
              <a:rPr lang="ar-IQ" dirty="0"/>
              <a:t>يكون بمد </a:t>
            </a:r>
            <a:r>
              <a:rPr lang="ar-IQ" dirty="0" smtClean="0"/>
              <a:t>أحداهما </a:t>
            </a:r>
            <a:r>
              <a:rPr lang="ar-IQ" dirty="0"/>
              <a:t>بين نقطتي بداية المسافة </a:t>
            </a:r>
            <a:r>
              <a:rPr lang="ar-IQ" dirty="0" smtClean="0"/>
              <a:t>ونهايتها وقراءة </a:t>
            </a:r>
            <a:r>
              <a:rPr lang="ar-IQ" dirty="0"/>
              <a:t>مقدار المسافة من تدريجات </a:t>
            </a:r>
            <a:r>
              <a:rPr lang="ar-IQ" dirty="0" smtClean="0"/>
              <a:t>الأداة </a:t>
            </a:r>
            <a:r>
              <a:rPr lang="ar-IQ" dirty="0"/>
              <a:t>مباشرة عندما تكون المسافة المطلوب </a:t>
            </a:r>
            <a:r>
              <a:rPr lang="ar-IQ" dirty="0" smtClean="0"/>
              <a:t>قياسها </a:t>
            </a:r>
            <a:r>
              <a:rPr lang="ar-IQ" dirty="0"/>
              <a:t>أقصر من طول </a:t>
            </a:r>
            <a:r>
              <a:rPr lang="ar-IQ" dirty="0" smtClean="0"/>
              <a:t>الأداة المستعملة. </a:t>
            </a:r>
            <a:r>
              <a:rPr lang="ar-IQ" dirty="0"/>
              <a:t>أما عندما تكون المسافة </a:t>
            </a:r>
            <a:r>
              <a:rPr lang="ar-IQ" dirty="0" smtClean="0"/>
              <a:t>المطلوب قياسها </a:t>
            </a:r>
            <a:r>
              <a:rPr lang="ar-IQ" dirty="0"/>
              <a:t>أكبر من طول </a:t>
            </a:r>
            <a:r>
              <a:rPr lang="ar-IQ" dirty="0" smtClean="0"/>
              <a:t>الأداة المستعملة </a:t>
            </a:r>
            <a:r>
              <a:rPr lang="ar-IQ" dirty="0"/>
              <a:t>ففي </a:t>
            </a:r>
            <a:r>
              <a:rPr lang="ar-IQ" dirty="0" smtClean="0"/>
              <a:t>هذه </a:t>
            </a:r>
            <a:r>
              <a:rPr lang="ar-IQ" dirty="0"/>
              <a:t>الحالة </a:t>
            </a:r>
            <a:r>
              <a:rPr lang="ar-IQ" dirty="0" smtClean="0"/>
              <a:t>لابد </a:t>
            </a:r>
            <a:r>
              <a:rPr lang="ar-IQ" dirty="0"/>
              <a:t>من </a:t>
            </a:r>
            <a:r>
              <a:rPr lang="ar-IQ" dirty="0" smtClean="0"/>
              <a:t>الاستعانة </a:t>
            </a:r>
            <a:r>
              <a:rPr lang="ar-IQ" dirty="0"/>
              <a:t>بأدوات أخرى مساعدة لتحديد مسار الخط المستقيم المباشر الذي يصل بين نقطة بداية المسافة </a:t>
            </a:r>
            <a:r>
              <a:rPr lang="ar-IQ" dirty="0" smtClean="0"/>
              <a:t>ونهايتها</a:t>
            </a:r>
            <a:r>
              <a:rPr lang="ar-IQ" dirty="0"/>
              <a:t>. ومن ثم يكون القياس بأكثر من </a:t>
            </a:r>
            <a:r>
              <a:rPr lang="ar-IQ" dirty="0" smtClean="0"/>
              <a:t>مرحلة </a:t>
            </a:r>
            <a:r>
              <a:rPr lang="ar-IQ" dirty="0"/>
              <a:t>واحدة تبعاً لطول المسافة وطول </a:t>
            </a:r>
            <a:r>
              <a:rPr lang="ar-IQ" dirty="0" smtClean="0"/>
              <a:t>الأداة </a:t>
            </a:r>
            <a:r>
              <a:rPr lang="ar-IQ" dirty="0"/>
              <a:t>المستخدمة.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469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ar-IQ" dirty="0" smtClean="0"/>
          </a:p>
          <a:p>
            <a:pPr algn="ctr"/>
            <a:endParaRPr lang="ar-IQ" dirty="0"/>
          </a:p>
          <a:p>
            <a:pPr algn="ctr"/>
            <a:endParaRPr lang="ar-IQ" dirty="0" smtClean="0"/>
          </a:p>
          <a:p>
            <a:pPr algn="ctr"/>
            <a:r>
              <a:rPr lang="ar-IQ" sz="6600" dirty="0" smtClean="0">
                <a:solidFill>
                  <a:schemeClr val="bg2">
                    <a:lumMod val="50000"/>
                  </a:schemeClr>
                </a:solidFill>
                <a:latin typeface="Andalus" pitchFamily="18" charset="-78"/>
                <a:cs typeface="Andalus" pitchFamily="18" charset="-78"/>
              </a:rPr>
              <a:t>شكرا لحسن استماعكم </a:t>
            </a:r>
          </a:p>
          <a:p>
            <a:pPr algn="ctr"/>
            <a:endParaRPr lang="ar-IQ" dirty="0" smtClean="0"/>
          </a:p>
        </p:txBody>
      </p:sp>
    </p:spTree>
    <p:extLst>
      <p:ext uri="{BB962C8B-B14F-4D97-AF65-F5344CB8AC3E}">
        <p14:creationId xmlns:p14="http://schemas.microsoft.com/office/powerpoint/2010/main" val="1007057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64096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ar-IQ" sz="3600" dirty="0" smtClean="0">
                <a:solidFill>
                  <a:srgbClr val="FF0000"/>
                </a:solidFill>
                <a:ea typeface="+mn-ea"/>
                <a:cs typeface="Arial"/>
              </a:rPr>
              <a:t/>
            </a:r>
            <a:br>
              <a:rPr lang="ar-IQ" sz="3600" dirty="0" smtClean="0">
                <a:solidFill>
                  <a:srgbClr val="FF0000"/>
                </a:solidFill>
                <a:ea typeface="+mn-ea"/>
                <a:cs typeface="Arial"/>
              </a:rPr>
            </a:br>
            <a:r>
              <a:rPr lang="ar-IQ" sz="3600" dirty="0" smtClean="0">
                <a:solidFill>
                  <a:srgbClr val="FF0000"/>
                </a:solidFill>
                <a:ea typeface="+mn-ea"/>
                <a:cs typeface="Arial"/>
              </a:rPr>
              <a:t>المحاضرة </a:t>
            </a:r>
            <a:r>
              <a:rPr lang="ar-IQ" sz="3600" dirty="0">
                <a:solidFill>
                  <a:srgbClr val="FF0000"/>
                </a:solidFill>
                <a:ea typeface="+mn-ea"/>
                <a:cs typeface="Arial"/>
              </a:rPr>
              <a:t>الأولى : أهمية المساحة وعلاقتها بالعلوم الأخرى </a:t>
            </a:r>
            <a:r>
              <a:rPr lang="en-US" sz="3200" dirty="0">
                <a:solidFill>
                  <a:srgbClr val="FF0000"/>
                </a:solidFill>
                <a:ea typeface="+mn-ea"/>
                <a:cs typeface="+mn-cs"/>
              </a:rPr>
              <a:t/>
            </a:r>
            <a:br>
              <a:rPr lang="en-US" sz="3200" dirty="0">
                <a:solidFill>
                  <a:srgbClr val="FF0000"/>
                </a:solidFill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124744"/>
            <a:ext cx="7920880" cy="5400600"/>
          </a:xfrm>
        </p:spPr>
        <p:txBody>
          <a:bodyPr>
            <a:noAutofit/>
          </a:bodyPr>
          <a:lstStyle/>
          <a:p>
            <a:pPr marL="0" indent="0" algn="just" rtl="1">
              <a:buNone/>
            </a:pPr>
            <a:r>
              <a:rPr lang="ar-IQ" sz="2800" dirty="0"/>
              <a:t>مما </a:t>
            </a:r>
            <a:r>
              <a:rPr lang="ar-IQ" sz="2800" dirty="0" smtClean="0"/>
              <a:t>لا </a:t>
            </a:r>
            <a:r>
              <a:rPr lang="ar-IQ" sz="2800" dirty="0"/>
              <a:t>شك </a:t>
            </a:r>
            <a:r>
              <a:rPr lang="ar-IQ" sz="2800" dirty="0" smtClean="0"/>
              <a:t>فيه </a:t>
            </a:r>
            <a:r>
              <a:rPr lang="ar-IQ" sz="2800" dirty="0"/>
              <a:t>أن </a:t>
            </a:r>
            <a:r>
              <a:rPr lang="ar-IQ" sz="2800" dirty="0" smtClean="0"/>
              <a:t>الهدف الأساس </a:t>
            </a:r>
            <a:r>
              <a:rPr lang="ar-IQ" sz="2800" dirty="0"/>
              <a:t>من دراسة </a:t>
            </a:r>
            <a:r>
              <a:rPr lang="ar-IQ" sz="2800" dirty="0" smtClean="0"/>
              <a:t>علوم </a:t>
            </a:r>
            <a:r>
              <a:rPr lang="ar-IQ" sz="2800" dirty="0"/>
              <a:t>المساحة </a:t>
            </a:r>
            <a:r>
              <a:rPr lang="ar-IQ" sz="2800" dirty="0" smtClean="0"/>
              <a:t>وتطبيقاتها العملية المختلفة </a:t>
            </a:r>
            <a:r>
              <a:rPr lang="ar-IQ" sz="2800" dirty="0"/>
              <a:t>ه</a:t>
            </a:r>
            <a:r>
              <a:rPr lang="ar-IQ" sz="2800" dirty="0" smtClean="0"/>
              <a:t>و </a:t>
            </a:r>
            <a:r>
              <a:rPr lang="ar-IQ" sz="2800" dirty="0"/>
              <a:t>الحصول </a:t>
            </a:r>
            <a:r>
              <a:rPr lang="ar-IQ" sz="2800" dirty="0" smtClean="0"/>
              <a:t>على المعلومات </a:t>
            </a:r>
            <a:r>
              <a:rPr lang="ar-IQ" sz="2800" dirty="0"/>
              <a:t>والبيانات </a:t>
            </a:r>
            <a:r>
              <a:rPr lang="ar-IQ" sz="2800" dirty="0" smtClean="0"/>
              <a:t>الأساس اللازمة لإعداد </a:t>
            </a:r>
            <a:r>
              <a:rPr lang="ar-IQ" sz="2800" dirty="0"/>
              <a:t>ورسم الخرائط . وبوساطة </a:t>
            </a:r>
            <a:r>
              <a:rPr lang="ar-IQ" sz="2800" dirty="0" smtClean="0"/>
              <a:t>هذه </a:t>
            </a:r>
            <a:r>
              <a:rPr lang="ar-IQ" sz="2800" dirty="0"/>
              <a:t>الخرائط يمكن </a:t>
            </a:r>
            <a:r>
              <a:rPr lang="ar-IQ" sz="2800" dirty="0" smtClean="0"/>
              <a:t>تثبيت مواقع الاعمال وتخطيط المشاريع وانشائها كالقنوات </a:t>
            </a:r>
            <a:r>
              <a:rPr lang="ar-IQ" sz="2800" dirty="0"/>
              <a:t>والسدود وطرق </a:t>
            </a:r>
            <a:r>
              <a:rPr lang="ar-IQ" sz="2800" dirty="0" smtClean="0"/>
              <a:t>المواصلات والجسور كما </a:t>
            </a:r>
            <a:r>
              <a:rPr lang="ar-IQ" sz="2800" dirty="0"/>
              <a:t>أن المساحة </a:t>
            </a:r>
            <a:r>
              <a:rPr lang="ar-IQ" sz="2800" dirty="0" smtClean="0"/>
              <a:t>هي الوسيلة الإساس </a:t>
            </a:r>
            <a:r>
              <a:rPr lang="ar-IQ" sz="2800" dirty="0"/>
              <a:t>لتنفيذ </a:t>
            </a:r>
            <a:r>
              <a:rPr lang="ar-IQ" sz="2800" dirty="0" smtClean="0"/>
              <a:t>العمليات المتعلقة بالأراضي </a:t>
            </a:r>
            <a:r>
              <a:rPr lang="ar-IQ" sz="2800" dirty="0"/>
              <a:t>بصورة عامة مثل التقسيم والتسوية </a:t>
            </a:r>
            <a:r>
              <a:rPr lang="ar-IQ" sz="2800" dirty="0" smtClean="0"/>
              <a:t>والاستصلاح. ولهذا </a:t>
            </a:r>
            <a:r>
              <a:rPr lang="ar-IQ" sz="2800" dirty="0"/>
              <a:t>يزداد </a:t>
            </a:r>
            <a:r>
              <a:rPr lang="ar-IQ" sz="2800" dirty="0" smtClean="0"/>
              <a:t>الاهتمام </a:t>
            </a:r>
            <a:r>
              <a:rPr lang="ar-IQ" sz="2800" dirty="0"/>
              <a:t>بموضوع المساحة بازدياد الحاجة الى التخطيط </a:t>
            </a:r>
            <a:r>
              <a:rPr lang="ar-IQ" sz="2800" dirty="0" smtClean="0"/>
              <a:t>العملي </a:t>
            </a:r>
            <a:r>
              <a:rPr lang="ar-IQ" sz="2800" dirty="0"/>
              <a:t>وبذلك أخذت المساحة </a:t>
            </a:r>
            <a:r>
              <a:rPr lang="ar-IQ" sz="2800" dirty="0" smtClean="0"/>
              <a:t>سبيلها </a:t>
            </a:r>
            <a:r>
              <a:rPr lang="ar-IQ" sz="2800" dirty="0"/>
              <a:t>الى </a:t>
            </a:r>
            <a:r>
              <a:rPr lang="ar-IQ" sz="2800" dirty="0" smtClean="0"/>
              <a:t>مجالات </a:t>
            </a:r>
            <a:r>
              <a:rPr lang="ar-IQ" sz="2800" dirty="0"/>
              <a:t>العموم </a:t>
            </a:r>
            <a:r>
              <a:rPr lang="ar-IQ" sz="2800" dirty="0" smtClean="0"/>
              <a:t>المختلفة</a:t>
            </a:r>
            <a:r>
              <a:rPr lang="ar-IQ" sz="2800" dirty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66739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404664"/>
            <a:ext cx="7848872" cy="6048672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IQ" dirty="0"/>
              <a:t>تنقسم دراسة المساحة بصورة عامة الى جانبين: </a:t>
            </a:r>
            <a:r>
              <a:rPr lang="ar-IQ" dirty="0" smtClean="0"/>
              <a:t>أحدهما يتعلق </a:t>
            </a:r>
            <a:r>
              <a:rPr lang="ar-IQ" dirty="0"/>
              <a:t>بكيفية الحصول عمى </a:t>
            </a:r>
            <a:r>
              <a:rPr lang="ar-IQ" dirty="0" smtClean="0"/>
              <a:t>المعلومات </a:t>
            </a:r>
            <a:r>
              <a:rPr lang="ar-IQ" dirty="0"/>
              <a:t>الميدانية </a:t>
            </a:r>
            <a:r>
              <a:rPr lang="ar-IQ" dirty="0" smtClean="0"/>
              <a:t>واستخدام هذه المعلومات </a:t>
            </a:r>
            <a:r>
              <a:rPr lang="ar-IQ" dirty="0"/>
              <a:t>في إعداد و رسم الخرائط. والثاني </a:t>
            </a:r>
            <a:r>
              <a:rPr lang="ar-IQ" dirty="0" smtClean="0"/>
              <a:t>يتعلق </a:t>
            </a:r>
            <a:r>
              <a:rPr lang="ar-IQ" dirty="0"/>
              <a:t>بكيفية </a:t>
            </a:r>
            <a:r>
              <a:rPr lang="ar-IQ" dirty="0" smtClean="0"/>
              <a:t>استخلاص المعلومات </a:t>
            </a:r>
            <a:r>
              <a:rPr lang="ar-IQ" dirty="0"/>
              <a:t>من الخرائط سواء أكان ذلك بصورة مباشرة أو غير مباشرة. </a:t>
            </a:r>
            <a:endParaRPr lang="ar-IQ" dirty="0" smtClean="0"/>
          </a:p>
          <a:p>
            <a:pPr marL="0" indent="0" algn="just" rtl="1">
              <a:buNone/>
            </a:pPr>
            <a:r>
              <a:rPr lang="ar-IQ" dirty="0" smtClean="0"/>
              <a:t>الواقع أن </a:t>
            </a:r>
            <a:r>
              <a:rPr lang="ar-IQ" dirty="0"/>
              <a:t>الجانب </a:t>
            </a:r>
            <a:r>
              <a:rPr lang="ar-IQ" dirty="0" smtClean="0"/>
              <a:t>الأول </a:t>
            </a:r>
            <a:r>
              <a:rPr lang="ar-IQ" dirty="0"/>
              <a:t>يعد من الجوانب </a:t>
            </a:r>
            <a:r>
              <a:rPr lang="ar-IQ" dirty="0" smtClean="0"/>
              <a:t>الهندسية </a:t>
            </a:r>
            <a:r>
              <a:rPr lang="ar-IQ" dirty="0"/>
              <a:t>الصرفة إذ يتم قياس أبعاد المساحات </a:t>
            </a:r>
            <a:r>
              <a:rPr lang="ar-IQ" dirty="0" smtClean="0"/>
              <a:t>المختلفة </a:t>
            </a:r>
            <a:r>
              <a:rPr lang="ar-IQ" dirty="0"/>
              <a:t>من </a:t>
            </a:r>
            <a:r>
              <a:rPr lang="ar-IQ" dirty="0" smtClean="0"/>
              <a:t>الأرض، </a:t>
            </a:r>
            <a:r>
              <a:rPr lang="ar-IQ" dirty="0"/>
              <a:t>إضافة لما </a:t>
            </a:r>
            <a:r>
              <a:rPr lang="ar-IQ" dirty="0" smtClean="0"/>
              <a:t>عليها </a:t>
            </a:r>
            <a:r>
              <a:rPr lang="ar-IQ" dirty="0"/>
              <a:t>من تفاصيل المعالم </a:t>
            </a:r>
            <a:r>
              <a:rPr lang="ar-IQ" dirty="0" smtClean="0"/>
              <a:t>الأرضية </a:t>
            </a:r>
            <a:r>
              <a:rPr lang="ar-IQ" dirty="0"/>
              <a:t>الطبيعية والصناعية ومن ثم </a:t>
            </a:r>
            <a:r>
              <a:rPr lang="ar-IQ" dirty="0" smtClean="0"/>
              <a:t>تمثيلها على </a:t>
            </a:r>
            <a:r>
              <a:rPr lang="ar-IQ" dirty="0"/>
              <a:t>الورق </a:t>
            </a:r>
            <a:r>
              <a:rPr lang="ar-IQ" dirty="0" smtClean="0"/>
              <a:t>على هيئة </a:t>
            </a:r>
            <a:r>
              <a:rPr lang="ar-IQ" dirty="0"/>
              <a:t>خارطة. </a:t>
            </a:r>
            <a:r>
              <a:rPr lang="ar-IQ" dirty="0" smtClean="0"/>
              <a:t>وهذه العملية </a:t>
            </a:r>
            <a:r>
              <a:rPr lang="ar-IQ" dirty="0"/>
              <a:t>في الواقع معاكسة </a:t>
            </a:r>
            <a:r>
              <a:rPr lang="ar-IQ" dirty="0" smtClean="0"/>
              <a:t>لعملية </a:t>
            </a:r>
            <a:r>
              <a:rPr lang="ar-IQ" dirty="0"/>
              <a:t>نقل </a:t>
            </a:r>
            <a:r>
              <a:rPr lang="ar-IQ" dirty="0" smtClean="0"/>
              <a:t>المعلومات </a:t>
            </a:r>
            <a:r>
              <a:rPr lang="ar-IQ" dirty="0"/>
              <a:t>من الخارطة الى </a:t>
            </a:r>
            <a:r>
              <a:rPr lang="ar-IQ" dirty="0" smtClean="0"/>
              <a:t>الأرض. </a:t>
            </a:r>
            <a:r>
              <a:rPr lang="ar-IQ" dirty="0"/>
              <a:t>أما الجانب الثاني </a:t>
            </a:r>
            <a:r>
              <a:rPr lang="ar-IQ" dirty="0" smtClean="0"/>
              <a:t>فيهتم به </a:t>
            </a:r>
            <a:r>
              <a:rPr lang="ar-IQ" dirty="0"/>
              <a:t>المستفيدون من </a:t>
            </a:r>
            <a:r>
              <a:rPr lang="ar-IQ" dirty="0" smtClean="0"/>
              <a:t>هذه </a:t>
            </a:r>
            <a:r>
              <a:rPr lang="ar-IQ" dirty="0"/>
              <a:t>الخرائط </a:t>
            </a:r>
            <a:r>
              <a:rPr lang="ar-IQ" dirty="0" smtClean="0"/>
              <a:t>على اختلاف اختصاصاتهم واهتماماتهم كالمهندسين </a:t>
            </a:r>
            <a:r>
              <a:rPr lang="ar-IQ" dirty="0"/>
              <a:t>والزراعيين والجيولوجيين والعسكريين </a:t>
            </a:r>
            <a:r>
              <a:rPr lang="ar-IQ" dirty="0" smtClean="0"/>
              <a:t>وغيرهم.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76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8172400" cy="6858000"/>
          </a:xfrm>
        </p:spPr>
        <p:txBody>
          <a:bodyPr>
            <a:normAutofit fontScale="92500" lnSpcReduction="10000"/>
          </a:bodyPr>
          <a:lstStyle/>
          <a:p>
            <a:pPr marL="0" indent="0" algn="just" rtl="1">
              <a:buNone/>
            </a:pPr>
            <a:r>
              <a:rPr lang="ar-IQ" sz="3600" dirty="0"/>
              <a:t>يتبين مما سبق </a:t>
            </a:r>
            <a:r>
              <a:rPr lang="ar-IQ" sz="3600" dirty="0" smtClean="0"/>
              <a:t>أن لابد لمستعمل </a:t>
            </a:r>
            <a:r>
              <a:rPr lang="ar-IQ" sz="3600" dirty="0"/>
              <a:t>الخارطة أن يكون </a:t>
            </a:r>
            <a:r>
              <a:rPr lang="ar-IQ" sz="3600" dirty="0" smtClean="0"/>
              <a:t>لديه </a:t>
            </a:r>
            <a:r>
              <a:rPr lang="ar-IQ" sz="3600" dirty="0"/>
              <a:t>بعض </a:t>
            </a:r>
            <a:r>
              <a:rPr lang="ar-IQ" sz="3600" dirty="0" smtClean="0"/>
              <a:t>الإلمام بالعمليات </a:t>
            </a:r>
            <a:r>
              <a:rPr lang="ar-IQ" sz="3600" dirty="0"/>
              <a:t>المساحية البسيطة التي تساعده </a:t>
            </a:r>
            <a:r>
              <a:rPr lang="ar-IQ" sz="3600" dirty="0" smtClean="0"/>
              <a:t>على </a:t>
            </a:r>
            <a:r>
              <a:rPr lang="ar-IQ" sz="3600" dirty="0"/>
              <a:t>استيعاب الجوانب </a:t>
            </a:r>
            <a:r>
              <a:rPr lang="ar-IQ" sz="3600" dirty="0" smtClean="0"/>
              <a:t>الأساس للعلاقات </a:t>
            </a:r>
            <a:r>
              <a:rPr lang="ar-IQ" sz="3600" dirty="0"/>
              <a:t>القائمة بين ما </a:t>
            </a:r>
            <a:r>
              <a:rPr lang="ar-IQ" sz="3600" dirty="0" smtClean="0"/>
              <a:t>هو </a:t>
            </a:r>
            <a:r>
              <a:rPr lang="ar-IQ" sz="3600" dirty="0"/>
              <a:t>مرسوم </a:t>
            </a:r>
            <a:r>
              <a:rPr lang="ar-IQ" sz="3600" dirty="0" smtClean="0"/>
              <a:t>على </a:t>
            </a:r>
            <a:r>
              <a:rPr lang="ar-IQ" sz="3600" dirty="0"/>
              <a:t>الخارطة وما يناظره </a:t>
            </a:r>
            <a:r>
              <a:rPr lang="ar-IQ" sz="3600" dirty="0" smtClean="0"/>
              <a:t>على </a:t>
            </a:r>
            <a:r>
              <a:rPr lang="ar-IQ" sz="3600" dirty="0"/>
              <a:t>الطبيعة. إن من </a:t>
            </a:r>
            <a:r>
              <a:rPr lang="ar-IQ" sz="3600" dirty="0" smtClean="0"/>
              <a:t>الآمور </a:t>
            </a:r>
            <a:r>
              <a:rPr lang="ar-IQ" sz="3600" dirty="0"/>
              <a:t>المتفق </a:t>
            </a:r>
            <a:r>
              <a:rPr lang="ar-IQ" sz="3600" dirty="0" smtClean="0"/>
              <a:t>عليها </a:t>
            </a:r>
            <a:r>
              <a:rPr lang="ar-IQ" sz="3600" dirty="0"/>
              <a:t>حديثاً </a:t>
            </a:r>
            <a:r>
              <a:rPr lang="ar-IQ" sz="3600" dirty="0" smtClean="0"/>
              <a:t>هي </a:t>
            </a:r>
            <a:r>
              <a:rPr lang="ar-IQ" sz="3600" dirty="0"/>
              <a:t>أن المساحة فرع من </a:t>
            </a:r>
            <a:r>
              <a:rPr lang="ar-IQ" sz="3600" dirty="0" smtClean="0"/>
              <a:t>الرياضيات العملية والسبب </a:t>
            </a:r>
            <a:r>
              <a:rPr lang="ar-IQ" sz="3600" dirty="0"/>
              <a:t>في ذلك يعود الى أن المساحة في حد </a:t>
            </a:r>
            <a:r>
              <a:rPr lang="ar-IQ" sz="3600" dirty="0" smtClean="0"/>
              <a:t>ذاتها </a:t>
            </a:r>
            <a:r>
              <a:rPr lang="ar-IQ" sz="3600" dirty="0"/>
              <a:t>تعتمد في أساسيا </a:t>
            </a:r>
            <a:r>
              <a:rPr lang="ar-IQ" sz="3600" dirty="0" smtClean="0"/>
              <a:t>على الهندسة والمثلثات. </a:t>
            </a:r>
            <a:r>
              <a:rPr lang="ar-IQ" sz="3600" dirty="0"/>
              <a:t>ومن المناسب </a:t>
            </a:r>
            <a:r>
              <a:rPr lang="ar-IQ" sz="3600" dirty="0" smtClean="0"/>
              <a:t>الإشارة </a:t>
            </a:r>
            <a:r>
              <a:rPr lang="ar-IQ" sz="3600" dirty="0"/>
              <a:t>الى </a:t>
            </a:r>
            <a:r>
              <a:rPr lang="ar-IQ" sz="3600" dirty="0" smtClean="0"/>
              <a:t>المعلومات </a:t>
            </a:r>
            <a:r>
              <a:rPr lang="ar-IQ" sz="3600" dirty="0"/>
              <a:t>التي يفترض أن </a:t>
            </a:r>
            <a:r>
              <a:rPr lang="ar-IQ" sz="3600" dirty="0" smtClean="0"/>
              <a:t>يمتلكها </a:t>
            </a:r>
            <a:r>
              <a:rPr lang="ar-IQ" sz="3600" dirty="0"/>
              <a:t>المساح مع </a:t>
            </a:r>
            <a:r>
              <a:rPr lang="ar-IQ" sz="3600" dirty="0" smtClean="0"/>
              <a:t>ملاحظة </a:t>
            </a:r>
            <a:r>
              <a:rPr lang="ar-IQ" sz="3600" dirty="0"/>
              <a:t>نوعية </a:t>
            </a:r>
            <a:r>
              <a:rPr lang="ar-IQ" sz="3600" dirty="0" smtClean="0"/>
              <a:t>الاجهزة والأدوات والآلات </a:t>
            </a:r>
            <a:r>
              <a:rPr lang="ar-IQ" sz="3600" dirty="0"/>
              <a:t>التي </a:t>
            </a:r>
            <a:r>
              <a:rPr lang="ar-IQ" sz="3600" dirty="0" smtClean="0"/>
              <a:t>سيستخدمها </a:t>
            </a:r>
            <a:r>
              <a:rPr lang="ar-IQ" sz="3600" dirty="0"/>
              <a:t>في </a:t>
            </a:r>
            <a:r>
              <a:rPr lang="ar-IQ" sz="3600" dirty="0" smtClean="0"/>
              <a:t>عملياته الحقلية</a:t>
            </a:r>
            <a:r>
              <a:rPr lang="ar-IQ" sz="3600" dirty="0"/>
              <a:t>. فالمساح بحاجة دائمة الى إجراء الحسابات </a:t>
            </a:r>
            <a:r>
              <a:rPr lang="ar-IQ" sz="3600" dirty="0" smtClean="0"/>
              <a:t>وهذا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15415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188640"/>
            <a:ext cx="7992888" cy="6669360"/>
          </a:xfrm>
        </p:spPr>
        <p:txBody>
          <a:bodyPr>
            <a:normAutofit fontScale="92500" lnSpcReduction="20000"/>
          </a:bodyPr>
          <a:lstStyle/>
          <a:p>
            <a:pPr marL="0" indent="0" algn="just" rtl="1">
              <a:buNone/>
            </a:pPr>
            <a:r>
              <a:rPr lang="ar-IQ" sz="3600" dirty="0"/>
              <a:t>يتطلب معرفة بالعمليات الحسابية الأساس والكسور بأنواعها واللوغاريتمات ، إضافة الى بعض الأسس العامة لموضوع الجبر. وبما أن عمل المساح هو البحث في قياس الخطوط والزوايا وتوصيفيها على </a:t>
            </a:r>
            <a:r>
              <a:rPr lang="ar-IQ" sz="3600" dirty="0" smtClean="0"/>
              <a:t>الورق ، فإن </a:t>
            </a:r>
            <a:r>
              <a:rPr lang="ar-IQ" sz="3600" dirty="0"/>
              <a:t>ذلك يستدعي أن يكون </a:t>
            </a:r>
            <a:r>
              <a:rPr lang="ar-IQ" sz="3600" dirty="0" smtClean="0"/>
              <a:t>مطلعاً </a:t>
            </a:r>
            <a:r>
              <a:rPr lang="ar-IQ" sz="3600" dirty="0"/>
              <a:t>عمى أساسيات </a:t>
            </a:r>
            <a:r>
              <a:rPr lang="ar-IQ" sz="3600" dirty="0" smtClean="0"/>
              <a:t>المندسة </a:t>
            </a:r>
            <a:r>
              <a:rPr lang="ar-IQ" sz="3600" dirty="0"/>
              <a:t>المستوية </a:t>
            </a:r>
            <a:r>
              <a:rPr lang="ar-IQ" sz="3600" dirty="0" smtClean="0"/>
              <a:t>والمثلثات وتطبيقاتها </a:t>
            </a:r>
            <a:r>
              <a:rPr lang="ar-IQ" sz="3600" dirty="0"/>
              <a:t>في </a:t>
            </a:r>
            <a:r>
              <a:rPr lang="ar-IQ" sz="3600" dirty="0" smtClean="0"/>
              <a:t>مجالات </a:t>
            </a:r>
            <a:r>
              <a:rPr lang="ar-IQ" sz="3600" dirty="0"/>
              <a:t>قياس </a:t>
            </a:r>
            <a:r>
              <a:rPr lang="ar-IQ" sz="3600" dirty="0" smtClean="0"/>
              <a:t>الأبعاد الأفقية </a:t>
            </a:r>
            <a:r>
              <a:rPr lang="ar-IQ" sz="3600" dirty="0"/>
              <a:t>والعمودية والسطوح. </a:t>
            </a:r>
            <a:r>
              <a:rPr lang="ar-IQ" sz="3600" dirty="0" smtClean="0"/>
              <a:t>فعلى وجه </a:t>
            </a:r>
            <a:r>
              <a:rPr lang="ar-IQ" sz="3600" dirty="0"/>
              <a:t>الخصوص يجب أن </a:t>
            </a:r>
            <a:r>
              <a:rPr lang="ar-IQ" sz="3600" dirty="0" smtClean="0"/>
              <a:t>يلم </a:t>
            </a:r>
            <a:r>
              <a:rPr lang="ar-IQ" sz="3600" dirty="0"/>
              <a:t>المساح بأحسن الطرق </a:t>
            </a:r>
            <a:r>
              <a:rPr lang="ar-IQ" sz="3600" dirty="0" smtClean="0"/>
              <a:t>العملية </a:t>
            </a:r>
            <a:r>
              <a:rPr lang="ar-IQ" sz="3600" dirty="0"/>
              <a:t>لحل المسائل </a:t>
            </a:r>
            <a:r>
              <a:rPr lang="ar-IQ" sz="3600" dirty="0" smtClean="0"/>
              <a:t>الهندسية الاعتيادية </a:t>
            </a:r>
            <a:r>
              <a:rPr lang="ar-IQ" sz="3600" dirty="0"/>
              <a:t>وأن يكون </a:t>
            </a:r>
            <a:r>
              <a:rPr lang="ar-IQ" sz="3600" dirty="0" smtClean="0"/>
              <a:t>بارعاً </a:t>
            </a:r>
            <a:r>
              <a:rPr lang="ar-IQ" sz="3600" dirty="0"/>
              <a:t>في رسم الخطوط ووصف </a:t>
            </a:r>
            <a:r>
              <a:rPr lang="ar-IQ" sz="3600" dirty="0" smtClean="0"/>
              <a:t>الأشكال. ّ </a:t>
            </a:r>
            <a:r>
              <a:rPr lang="ar-IQ" sz="3600" dirty="0"/>
              <a:t>ومن جانب آخر يجب أن يكون المساح </a:t>
            </a:r>
            <a:r>
              <a:rPr lang="ar-IQ" sz="3600" dirty="0" smtClean="0"/>
              <a:t>على بينه بالأسس </a:t>
            </a:r>
            <a:r>
              <a:rPr lang="ar-IQ" sz="3600" dirty="0"/>
              <a:t>العملية للتسوية ويعرف شيئاً عن أسس</a:t>
            </a:r>
            <a:r>
              <a:rPr lang="ar-IQ" sz="3600" dirty="0" smtClean="0"/>
              <a:t> </a:t>
            </a:r>
            <a:r>
              <a:rPr lang="ar-IQ" sz="3600" dirty="0"/>
              <a:t>البصريات والمغناطيس.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45550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0"/>
            <a:ext cx="7715200" cy="1124744"/>
          </a:xfrm>
        </p:spPr>
        <p:txBody>
          <a:bodyPr>
            <a:normAutofit fontScale="90000"/>
          </a:bodyPr>
          <a:lstStyle/>
          <a:p>
            <a:pPr algn="ctr" rtl="1"/>
            <a:r>
              <a:rPr lang="ar-IQ" dirty="0" smtClean="0">
                <a:solidFill>
                  <a:srgbClr val="FF0000"/>
                </a:solidFill>
              </a:rPr>
              <a:t>اهمية </a:t>
            </a:r>
            <a:r>
              <a:rPr lang="ar-IQ" dirty="0">
                <a:solidFill>
                  <a:srgbClr val="FF0000"/>
                </a:solidFill>
              </a:rPr>
              <a:t>المساحة والخرائط المساحية في </a:t>
            </a:r>
            <a:r>
              <a:rPr lang="ar-IQ" dirty="0" smtClean="0">
                <a:solidFill>
                  <a:srgbClr val="FF0000"/>
                </a:solidFill>
              </a:rPr>
              <a:t>مجالات الزراعة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1268760"/>
            <a:ext cx="7776864" cy="5400600"/>
          </a:xfrm>
        </p:spPr>
        <p:txBody>
          <a:bodyPr>
            <a:normAutofit fontScale="85000" lnSpcReduction="10000"/>
          </a:bodyPr>
          <a:lstStyle/>
          <a:p>
            <a:pPr marL="0" indent="0" algn="just" rtl="1">
              <a:buNone/>
            </a:pPr>
            <a:r>
              <a:rPr lang="ar-IQ" dirty="0" smtClean="0"/>
              <a:t> على </a:t>
            </a:r>
            <a:r>
              <a:rPr lang="ar-IQ" dirty="0"/>
              <a:t>سبيل المثال يمكن ايجازها في النقاط </a:t>
            </a:r>
            <a:r>
              <a:rPr lang="ar-IQ" dirty="0" smtClean="0"/>
              <a:t>الآتية :</a:t>
            </a:r>
          </a:p>
          <a:p>
            <a:pPr marL="0" indent="0" algn="just" rtl="1">
              <a:buNone/>
            </a:pPr>
            <a:r>
              <a:rPr lang="ar-IQ" dirty="0" smtClean="0"/>
              <a:t>1- تثبيت </a:t>
            </a:r>
            <a:r>
              <a:rPr lang="ar-IQ" dirty="0"/>
              <a:t>المواقع </a:t>
            </a:r>
            <a:r>
              <a:rPr lang="ar-IQ" dirty="0" smtClean="0"/>
              <a:t>المطلوبة على </a:t>
            </a:r>
            <a:r>
              <a:rPr lang="ar-IQ" dirty="0"/>
              <a:t>الطبيعة </a:t>
            </a:r>
            <a:r>
              <a:rPr lang="ar-IQ" dirty="0" smtClean="0"/>
              <a:t>استنادا </a:t>
            </a:r>
            <a:r>
              <a:rPr lang="ar-IQ" dirty="0"/>
              <a:t>الى نقاط </a:t>
            </a:r>
            <a:r>
              <a:rPr lang="ar-IQ" dirty="0" smtClean="0"/>
              <a:t>معلومة.</a:t>
            </a:r>
          </a:p>
          <a:p>
            <a:pPr marL="0" indent="0" algn="just" rtl="1">
              <a:buNone/>
            </a:pPr>
            <a:r>
              <a:rPr lang="ar-IQ" dirty="0" smtClean="0"/>
              <a:t>2- </a:t>
            </a:r>
            <a:r>
              <a:rPr lang="ar-IQ" dirty="0"/>
              <a:t>تحديد وتعيين مواقع </a:t>
            </a:r>
            <a:r>
              <a:rPr lang="ar-IQ" dirty="0" smtClean="0"/>
              <a:t>الأراضي </a:t>
            </a:r>
            <a:r>
              <a:rPr lang="ar-IQ" dirty="0"/>
              <a:t>الزراعية </a:t>
            </a:r>
            <a:r>
              <a:rPr lang="ar-IQ" dirty="0" smtClean="0"/>
              <a:t>وارتفاعها </a:t>
            </a:r>
            <a:r>
              <a:rPr lang="ar-IQ" dirty="0"/>
              <a:t>عن مستوى سطح البحر. </a:t>
            </a:r>
            <a:endParaRPr lang="ar-IQ" dirty="0" smtClean="0"/>
          </a:p>
          <a:p>
            <a:pPr marL="0" indent="0" algn="just" rtl="1">
              <a:buNone/>
            </a:pPr>
            <a:r>
              <a:rPr lang="ar-IQ" dirty="0" smtClean="0"/>
              <a:t>3- </a:t>
            </a:r>
            <a:r>
              <a:rPr lang="ar-IQ" dirty="0"/>
              <a:t>ايجاد مساحات </a:t>
            </a:r>
            <a:r>
              <a:rPr lang="ar-IQ" dirty="0" smtClean="0"/>
              <a:t>الأراضي </a:t>
            </a:r>
            <a:r>
              <a:rPr lang="ar-IQ" dirty="0"/>
              <a:t>حسب </a:t>
            </a:r>
            <a:r>
              <a:rPr lang="ar-IQ" dirty="0" smtClean="0"/>
              <a:t>أصنافها </a:t>
            </a:r>
            <a:r>
              <a:rPr lang="ar-IQ" dirty="0"/>
              <a:t>بصورة مباشرة أو من الخرائط. </a:t>
            </a:r>
          </a:p>
          <a:p>
            <a:pPr marL="0" indent="0" algn="just" rtl="1">
              <a:buNone/>
            </a:pPr>
            <a:r>
              <a:rPr lang="ar-IQ" dirty="0" smtClean="0"/>
              <a:t>4-  </a:t>
            </a:r>
            <a:r>
              <a:rPr lang="ar-IQ" dirty="0"/>
              <a:t>اعطاء فكرة عن الموارد المائية ومدى </a:t>
            </a:r>
            <a:r>
              <a:rPr lang="ar-IQ" dirty="0" smtClean="0"/>
              <a:t>بعدها </a:t>
            </a:r>
            <a:r>
              <a:rPr lang="ar-IQ" dirty="0"/>
              <a:t>عن أراضي الزراعة </a:t>
            </a:r>
            <a:r>
              <a:rPr lang="ar-IQ" dirty="0" smtClean="0"/>
              <a:t>.</a:t>
            </a:r>
          </a:p>
          <a:p>
            <a:pPr marL="0" indent="0" algn="just" rtl="1">
              <a:buNone/>
            </a:pPr>
            <a:r>
              <a:rPr lang="ar-IQ" dirty="0" smtClean="0"/>
              <a:t>5- </a:t>
            </a:r>
            <a:r>
              <a:rPr lang="ar-IQ" dirty="0"/>
              <a:t>المساعدة في تصميم شبكات الري والبزل وانشاء السدود </a:t>
            </a:r>
            <a:r>
              <a:rPr lang="ar-IQ" dirty="0" smtClean="0"/>
              <a:t>والخزانات المائية.</a:t>
            </a:r>
          </a:p>
          <a:p>
            <a:pPr marL="0" indent="0" algn="just" rtl="1">
              <a:buNone/>
            </a:pPr>
            <a:r>
              <a:rPr lang="ar-IQ" dirty="0"/>
              <a:t>6</a:t>
            </a:r>
            <a:r>
              <a:rPr lang="ar-IQ" dirty="0" smtClean="0"/>
              <a:t>- </a:t>
            </a:r>
            <a:r>
              <a:rPr lang="ar-IQ" dirty="0"/>
              <a:t>تخطيط مواقع الطرق الزراعية </a:t>
            </a:r>
            <a:r>
              <a:rPr lang="ar-IQ" dirty="0" smtClean="0"/>
              <a:t>بأنواعها </a:t>
            </a:r>
            <a:r>
              <a:rPr lang="ar-IQ" dirty="0"/>
              <a:t>وحدود تقسيمات الغابات</a:t>
            </a:r>
            <a:r>
              <a:rPr lang="ar-IQ" dirty="0" smtClean="0"/>
              <a:t>.</a:t>
            </a:r>
          </a:p>
          <a:p>
            <a:pPr marL="0" indent="0" algn="just" rtl="1">
              <a:buNone/>
            </a:pPr>
            <a:r>
              <a:rPr lang="ar-IQ" dirty="0" smtClean="0"/>
              <a:t>7- </a:t>
            </a:r>
            <a:r>
              <a:rPr lang="ar-IQ" dirty="0"/>
              <a:t>تحديد أنواع وكثافات الغطاء النباتي </a:t>
            </a:r>
            <a:r>
              <a:rPr lang="ar-IQ" dirty="0" smtClean="0"/>
              <a:t>للمناطق المختلفة </a:t>
            </a:r>
            <a:r>
              <a:rPr lang="ar-IQ" dirty="0"/>
              <a:t>بوساطة الصور الجوية ووسائل </a:t>
            </a:r>
            <a:r>
              <a:rPr lang="ar-IQ" dirty="0" smtClean="0"/>
              <a:t>الاستشعار </a:t>
            </a:r>
            <a:r>
              <a:rPr lang="ar-IQ" dirty="0"/>
              <a:t>عن </a:t>
            </a:r>
            <a:r>
              <a:rPr lang="ar-IQ" dirty="0" smtClean="0"/>
              <a:t>بعد.</a:t>
            </a:r>
          </a:p>
          <a:p>
            <a:pPr marL="0" indent="0" algn="just" rtl="1">
              <a:buNone/>
            </a:pPr>
            <a:r>
              <a:rPr lang="ar-IQ" dirty="0" smtClean="0"/>
              <a:t>8- </a:t>
            </a:r>
            <a:r>
              <a:rPr lang="ar-IQ" dirty="0"/>
              <a:t>توفير </a:t>
            </a:r>
            <a:r>
              <a:rPr lang="ar-IQ" dirty="0" smtClean="0"/>
              <a:t>المعلومات </a:t>
            </a:r>
            <a:r>
              <a:rPr lang="ar-IQ" dirty="0"/>
              <a:t>الضرورية </a:t>
            </a:r>
            <a:r>
              <a:rPr lang="ar-IQ" dirty="0" err="1" smtClean="0"/>
              <a:t>لانشاء</a:t>
            </a:r>
            <a:r>
              <a:rPr lang="ar-IQ" dirty="0" smtClean="0"/>
              <a:t> البنية </a:t>
            </a:r>
            <a:r>
              <a:rPr lang="ar-IQ" dirty="0"/>
              <a:t>الزراعية. </a:t>
            </a:r>
            <a:endParaRPr lang="ar-IQ" dirty="0" smtClean="0"/>
          </a:p>
          <a:p>
            <a:pPr marL="0" indent="0" algn="just" rtl="1">
              <a:buNone/>
            </a:pPr>
            <a:r>
              <a:rPr lang="ar-IQ" dirty="0" smtClean="0"/>
              <a:t>9- توفير المعلومات اللازمة </a:t>
            </a:r>
            <a:r>
              <a:rPr lang="ar-IQ" dirty="0"/>
              <a:t>لعمل الخطوط الكنتورية والمصاطب </a:t>
            </a:r>
            <a:r>
              <a:rPr lang="ar-IQ" dirty="0" smtClean="0"/>
              <a:t>على </a:t>
            </a:r>
            <a:r>
              <a:rPr lang="ar-IQ" dirty="0"/>
              <a:t>المنحدرات.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084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ctr" rtl="1"/>
            <a:r>
              <a:rPr lang="ar-IQ" dirty="0" smtClean="0">
                <a:solidFill>
                  <a:srgbClr val="FF0000"/>
                </a:solidFill>
              </a:rPr>
              <a:t>متطلبات </a:t>
            </a:r>
            <a:r>
              <a:rPr lang="ar-IQ" dirty="0">
                <a:solidFill>
                  <a:srgbClr val="FF0000"/>
                </a:solidFill>
              </a:rPr>
              <a:t>العمل المساحي الجيد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1052736"/>
            <a:ext cx="7848872" cy="5400600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IQ" dirty="0" smtClean="0"/>
              <a:t>لكي </a:t>
            </a:r>
            <a:r>
              <a:rPr lang="ar-IQ" dirty="0"/>
              <a:t>تتصف </a:t>
            </a:r>
            <a:r>
              <a:rPr lang="ar-IQ" dirty="0" smtClean="0"/>
              <a:t>العمليات </a:t>
            </a:r>
            <a:r>
              <a:rPr lang="ar-IQ" dirty="0"/>
              <a:t>المساحية بالجودة هناك أمور يجب مراعاتها </a:t>
            </a:r>
            <a:endParaRPr lang="ar-IQ" dirty="0" smtClean="0"/>
          </a:p>
          <a:p>
            <a:pPr marL="0" indent="0" algn="just" rtl="1">
              <a:buNone/>
            </a:pPr>
            <a:r>
              <a:rPr lang="ar-IQ" dirty="0" smtClean="0">
                <a:solidFill>
                  <a:srgbClr val="FF0000"/>
                </a:solidFill>
              </a:rPr>
              <a:t>1- </a:t>
            </a:r>
            <a:r>
              <a:rPr lang="ar-IQ" dirty="0">
                <a:solidFill>
                  <a:srgbClr val="FF0000"/>
                </a:solidFill>
              </a:rPr>
              <a:t>الدقة </a:t>
            </a:r>
            <a:r>
              <a:rPr lang="ar-IQ" dirty="0"/>
              <a:t>: </a:t>
            </a:r>
            <a:r>
              <a:rPr lang="ar-IQ" dirty="0" smtClean="0"/>
              <a:t>وهي </a:t>
            </a:r>
            <a:r>
              <a:rPr lang="ar-IQ" dirty="0"/>
              <a:t>درجة الكمال التي يمكن الحصول </a:t>
            </a:r>
            <a:r>
              <a:rPr lang="ar-IQ" dirty="0" smtClean="0"/>
              <a:t>عليها </a:t>
            </a:r>
            <a:r>
              <a:rPr lang="ar-IQ" dirty="0"/>
              <a:t>في القياسات اي مدى </a:t>
            </a:r>
            <a:r>
              <a:rPr lang="ar-IQ" dirty="0" smtClean="0"/>
              <a:t>تقاربها </a:t>
            </a:r>
            <a:r>
              <a:rPr lang="ar-IQ" dirty="0"/>
              <a:t>نتيجة القياس بالنسبة </a:t>
            </a:r>
            <a:r>
              <a:rPr lang="ar-IQ" dirty="0" smtClean="0"/>
              <a:t>للقيمة </a:t>
            </a:r>
            <a:r>
              <a:rPr lang="ar-IQ" dirty="0"/>
              <a:t>الحقيقية. </a:t>
            </a:r>
          </a:p>
          <a:p>
            <a:pPr marL="0" indent="0" algn="just" rtl="1">
              <a:buNone/>
            </a:pPr>
            <a:r>
              <a:rPr lang="ar-IQ" dirty="0" smtClean="0">
                <a:solidFill>
                  <a:srgbClr val="FF0000"/>
                </a:solidFill>
              </a:rPr>
              <a:t>2- الإتقان </a:t>
            </a:r>
            <a:r>
              <a:rPr lang="ar-IQ" dirty="0"/>
              <a:t>: </a:t>
            </a:r>
            <a:r>
              <a:rPr lang="ar-IQ" dirty="0" smtClean="0"/>
              <a:t>وهي </a:t>
            </a:r>
            <a:r>
              <a:rPr lang="ar-IQ" dirty="0"/>
              <a:t>درجة التحسين التي عن </a:t>
            </a:r>
            <a:r>
              <a:rPr lang="ar-IQ" dirty="0" smtClean="0"/>
              <a:t>طريقها </a:t>
            </a:r>
            <a:r>
              <a:rPr lang="ar-IQ" dirty="0"/>
              <a:t>تقاس المساحة المعينة . او بمعنى اخر </a:t>
            </a:r>
            <a:r>
              <a:rPr lang="ar-IQ" dirty="0" smtClean="0"/>
              <a:t>انها </a:t>
            </a:r>
            <a:r>
              <a:rPr lang="ar-IQ" dirty="0"/>
              <a:t>بمقدار تقارب نتيجة القياس بالنسبة الى قياس اخر بنفس المسافة ولو كانت القيم أول النتائج المتقاربة من </a:t>
            </a:r>
            <a:r>
              <a:rPr lang="ar-IQ" dirty="0" smtClean="0"/>
              <a:t>بعضها </a:t>
            </a:r>
            <a:r>
              <a:rPr lang="ar-IQ" dirty="0"/>
              <a:t>عند قياس مسافة ما عدة مرات يمكن القول ان درجة </a:t>
            </a:r>
            <a:r>
              <a:rPr lang="ar-IQ" dirty="0" smtClean="0"/>
              <a:t>الإتقان </a:t>
            </a:r>
            <a:r>
              <a:rPr lang="ar-IQ" dirty="0"/>
              <a:t>الدقة بالغة </a:t>
            </a:r>
            <a:r>
              <a:rPr lang="ar-IQ" dirty="0" smtClean="0"/>
              <a:t>وهذا لا </a:t>
            </a:r>
            <a:r>
              <a:rPr lang="ar-IQ" dirty="0"/>
              <a:t>يعني </a:t>
            </a:r>
            <a:r>
              <a:rPr lang="ar-IQ" dirty="0" smtClean="0"/>
              <a:t>بالضرورة </a:t>
            </a:r>
            <a:r>
              <a:rPr lang="ar-IQ" dirty="0"/>
              <a:t>بان </a:t>
            </a:r>
            <a:r>
              <a:rPr lang="ar-IQ" dirty="0" smtClean="0"/>
              <a:t>الأكثر </a:t>
            </a:r>
            <a:r>
              <a:rPr lang="ar-IQ" dirty="0"/>
              <a:t>اتقانا </a:t>
            </a:r>
            <a:r>
              <a:rPr lang="ar-IQ" dirty="0" smtClean="0"/>
              <a:t>هو الأقرب </a:t>
            </a:r>
            <a:r>
              <a:rPr lang="ar-IQ" dirty="0"/>
              <a:t>الى القيمة الحقيقة المقاسة خذ بنظر </a:t>
            </a:r>
            <a:r>
              <a:rPr lang="ar-IQ" dirty="0" smtClean="0"/>
              <a:t>الاعتبار </a:t>
            </a:r>
            <a:r>
              <a:rPr lang="ar-IQ" dirty="0"/>
              <a:t>الحالة التي</a:t>
            </a:r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574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23528" y="332656"/>
            <a:ext cx="7848872" cy="6264696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IQ" dirty="0" smtClean="0"/>
              <a:t>يكون فيها </a:t>
            </a:r>
            <a:r>
              <a:rPr lang="ar-IQ" dirty="0"/>
              <a:t>المساح قد قام بقياس مسافة </a:t>
            </a:r>
            <a:r>
              <a:rPr lang="ar-IQ" dirty="0" smtClean="0"/>
              <a:t>ثلاث </a:t>
            </a:r>
            <a:r>
              <a:rPr lang="ar-IQ" dirty="0"/>
              <a:t>مرات بإتقان بواسطة شريط من </a:t>
            </a:r>
            <a:r>
              <a:rPr lang="ar-IQ" dirty="0" smtClean="0"/>
              <a:t>الفولاذ (55م) وقد حصل على </a:t>
            </a:r>
            <a:r>
              <a:rPr lang="ar-IQ" dirty="0"/>
              <a:t>قيم متقاربة بنفس المساحة اي أنجز العمل </a:t>
            </a:r>
            <a:r>
              <a:rPr lang="ar-IQ" dirty="0" smtClean="0"/>
              <a:t>بإتقان وظاهريا انه </a:t>
            </a:r>
            <a:r>
              <a:rPr lang="ar-IQ" dirty="0"/>
              <a:t>قد قام بعمل دقيق </a:t>
            </a:r>
            <a:r>
              <a:rPr lang="ar-IQ" dirty="0" smtClean="0"/>
              <a:t>ولو وجد </a:t>
            </a:r>
            <a:r>
              <a:rPr lang="ar-IQ" dirty="0"/>
              <a:t>ان الشريط المستخدم في القياس كان </a:t>
            </a:r>
            <a:r>
              <a:rPr lang="ar-IQ" dirty="0" smtClean="0"/>
              <a:t>طوله (55-35) بدال </a:t>
            </a:r>
            <a:r>
              <a:rPr lang="ar-IQ" dirty="0"/>
              <a:t>من 55م فنتائج القيم التي </a:t>
            </a:r>
            <a:r>
              <a:rPr lang="ar-IQ" dirty="0" smtClean="0"/>
              <a:t>حصل عليها </a:t>
            </a:r>
            <a:r>
              <a:rPr lang="ar-IQ" dirty="0"/>
              <a:t>المساح </a:t>
            </a:r>
            <a:r>
              <a:rPr lang="ar-IQ" dirty="0" smtClean="0"/>
              <a:t>للمساحة </a:t>
            </a:r>
            <a:r>
              <a:rPr lang="ar-IQ" dirty="0"/>
              <a:t>المقاسة غير دقيقة وان كانت متقنة لذلك يمكن جعل نتائج القياس </a:t>
            </a:r>
            <a:r>
              <a:rPr lang="ar-IQ" dirty="0" smtClean="0"/>
              <a:t>بعمل تصحيح </a:t>
            </a:r>
            <a:r>
              <a:rPr lang="ar-IQ" dirty="0"/>
              <a:t>عددي بمقدار </a:t>
            </a:r>
            <a:r>
              <a:rPr lang="ar-IQ" dirty="0" smtClean="0"/>
              <a:t>(5-35) </a:t>
            </a:r>
            <a:r>
              <a:rPr lang="ar-IQ" dirty="0"/>
              <a:t>لكل 55 م قياس ويمكن </a:t>
            </a:r>
            <a:r>
              <a:rPr lang="ar-IQ" dirty="0" smtClean="0"/>
              <a:t>للمساح </a:t>
            </a:r>
            <a:r>
              <a:rPr lang="ar-IQ" dirty="0"/>
              <a:t>الحصول </a:t>
            </a:r>
            <a:r>
              <a:rPr lang="ar-IQ" dirty="0" smtClean="0"/>
              <a:t>على </a:t>
            </a:r>
            <a:r>
              <a:rPr lang="ar-IQ" dirty="0"/>
              <a:t>الدقة و </a:t>
            </a:r>
            <a:r>
              <a:rPr lang="ar-IQ" dirty="0" smtClean="0"/>
              <a:t>الإتقان معا اذا </a:t>
            </a:r>
            <a:r>
              <a:rPr lang="ar-IQ" dirty="0"/>
              <a:t>استخدم </a:t>
            </a:r>
            <a:r>
              <a:rPr lang="ar-IQ" dirty="0" smtClean="0"/>
              <a:t>الاجهزة </a:t>
            </a:r>
            <a:r>
              <a:rPr lang="ar-IQ" dirty="0"/>
              <a:t>الحديثة والطرق الجيدة بصبر وعناية ومن </a:t>
            </a:r>
            <a:r>
              <a:rPr lang="ar-IQ" dirty="0" smtClean="0"/>
              <a:t>هذا </a:t>
            </a:r>
            <a:r>
              <a:rPr lang="ar-IQ" dirty="0"/>
              <a:t>نستنج تعريف </a:t>
            </a:r>
            <a:r>
              <a:rPr lang="ar-IQ" dirty="0" smtClean="0"/>
              <a:t>الإتقان </a:t>
            </a:r>
            <a:r>
              <a:rPr lang="ar-IQ" dirty="0"/>
              <a:t>عند </a:t>
            </a:r>
            <a:r>
              <a:rPr lang="ar-IQ" dirty="0" smtClean="0"/>
              <a:t>قياس مسافة </a:t>
            </a:r>
            <a:r>
              <a:rPr lang="ar-IQ" dirty="0"/>
              <a:t>معينة </a:t>
            </a:r>
            <a:r>
              <a:rPr lang="ar-IQ" dirty="0" smtClean="0"/>
              <a:t>بأنه </a:t>
            </a:r>
            <a:r>
              <a:rPr lang="ar-IQ" dirty="0"/>
              <a:t>نسبة الخطأ في القياس الى المساواة </a:t>
            </a:r>
            <a:r>
              <a:rPr lang="ar-IQ" dirty="0" smtClean="0"/>
              <a:t>المقاسة.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65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51520" y="404664"/>
            <a:ext cx="7848872" cy="6264696"/>
          </a:xfrm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IQ" dirty="0" smtClean="0">
                <a:solidFill>
                  <a:srgbClr val="FF0000"/>
                </a:solidFill>
              </a:rPr>
              <a:t>3- </a:t>
            </a:r>
            <a:r>
              <a:rPr lang="ar-IQ" dirty="0">
                <a:solidFill>
                  <a:srgbClr val="FF0000"/>
                </a:solidFill>
              </a:rPr>
              <a:t>الوضوح: </a:t>
            </a:r>
            <a:r>
              <a:rPr lang="ar-IQ" dirty="0"/>
              <a:t>ويعني التدوين الصحيح والعرض الواضح </a:t>
            </a:r>
            <a:r>
              <a:rPr lang="ar-IQ" dirty="0" smtClean="0"/>
              <a:t>للأرقام </a:t>
            </a:r>
            <a:r>
              <a:rPr lang="ar-IQ" dirty="0"/>
              <a:t>والبيانات والقياسات </a:t>
            </a:r>
            <a:r>
              <a:rPr lang="ar-IQ" dirty="0" smtClean="0"/>
              <a:t>المستعملة.</a:t>
            </a:r>
          </a:p>
          <a:p>
            <a:pPr marL="0" indent="0" algn="just" rtl="1">
              <a:buNone/>
            </a:pPr>
            <a:r>
              <a:rPr lang="ar-IQ" dirty="0" smtClean="0">
                <a:solidFill>
                  <a:srgbClr val="FF0000"/>
                </a:solidFill>
              </a:rPr>
              <a:t>4- الترتيب</a:t>
            </a:r>
            <a:r>
              <a:rPr lang="ar-IQ" dirty="0">
                <a:solidFill>
                  <a:srgbClr val="FF0000"/>
                </a:solidFill>
              </a:rPr>
              <a:t>: </a:t>
            </a:r>
            <a:r>
              <a:rPr lang="ar-IQ" dirty="0"/>
              <a:t>ويعني استخدام </a:t>
            </a:r>
            <a:r>
              <a:rPr lang="ar-IQ" dirty="0" smtClean="0"/>
              <a:t>الآلات والأدوات </a:t>
            </a:r>
            <a:r>
              <a:rPr lang="ar-IQ" dirty="0"/>
              <a:t>المساحية المناسبة لكل ظرف وبيئة محالة . </a:t>
            </a:r>
            <a:endParaRPr lang="ar-IQ" dirty="0" smtClean="0"/>
          </a:p>
          <a:p>
            <a:pPr marL="0" indent="0" algn="just" rtl="1">
              <a:buNone/>
            </a:pPr>
            <a:r>
              <a:rPr lang="ar-IQ" dirty="0" smtClean="0">
                <a:solidFill>
                  <a:srgbClr val="FF0000"/>
                </a:solidFill>
              </a:rPr>
              <a:t>5- مشروعية </a:t>
            </a:r>
            <a:r>
              <a:rPr lang="ar-IQ" dirty="0">
                <a:solidFill>
                  <a:srgbClr val="FF0000"/>
                </a:solidFill>
              </a:rPr>
              <a:t>العمل: </a:t>
            </a:r>
            <a:r>
              <a:rPr lang="ar-IQ" dirty="0"/>
              <a:t>وتتناول انجاز </a:t>
            </a:r>
            <a:r>
              <a:rPr lang="ar-IQ" dirty="0" smtClean="0"/>
              <a:t>العمال </a:t>
            </a:r>
            <a:r>
              <a:rPr lang="ar-IQ" dirty="0"/>
              <a:t>المساحية في </a:t>
            </a:r>
            <a:r>
              <a:rPr lang="ar-IQ" dirty="0" smtClean="0"/>
              <a:t>الأوقات </a:t>
            </a:r>
            <a:r>
              <a:rPr lang="ar-IQ" dirty="0"/>
              <a:t>التي تصل </a:t>
            </a:r>
            <a:r>
              <a:rPr lang="ar-IQ" dirty="0" smtClean="0"/>
              <a:t>فيها </a:t>
            </a:r>
            <a:r>
              <a:rPr lang="ar-IQ" dirty="0"/>
              <a:t>الدقة </a:t>
            </a:r>
            <a:r>
              <a:rPr lang="ar-IQ" dirty="0" smtClean="0"/>
              <a:t>والاتفاق ذروتها </a:t>
            </a:r>
            <a:r>
              <a:rPr lang="ar-IQ" dirty="0"/>
              <a:t>مع </a:t>
            </a:r>
            <a:r>
              <a:rPr lang="ar-IQ" dirty="0" smtClean="0"/>
              <a:t>الأخذ </a:t>
            </a:r>
            <a:r>
              <a:rPr lang="ar-IQ" dirty="0"/>
              <a:t>بنظر </a:t>
            </a:r>
            <a:r>
              <a:rPr lang="ar-IQ" dirty="0" smtClean="0"/>
              <a:t>الاعتبار </a:t>
            </a:r>
            <a:r>
              <a:rPr lang="ar-IQ" dirty="0"/>
              <a:t>جميع الظروف الجوية ودقة </a:t>
            </a:r>
            <a:r>
              <a:rPr lang="ar-IQ" dirty="0" smtClean="0"/>
              <a:t>الاجهزة المستعملة .</a:t>
            </a:r>
          </a:p>
          <a:p>
            <a:pPr marL="0" indent="0" algn="just" rtl="1">
              <a:buNone/>
            </a:pPr>
            <a:r>
              <a:rPr lang="ar-IQ" dirty="0" smtClean="0">
                <a:solidFill>
                  <a:srgbClr val="FF0000"/>
                </a:solidFill>
              </a:rPr>
              <a:t>6- </a:t>
            </a:r>
            <a:r>
              <a:rPr lang="ar-IQ" dirty="0">
                <a:solidFill>
                  <a:srgbClr val="FF0000"/>
                </a:solidFill>
              </a:rPr>
              <a:t>الرغبة في العمل</a:t>
            </a:r>
            <a:r>
              <a:rPr lang="ar-IQ" dirty="0"/>
              <a:t>: ان تكون </a:t>
            </a:r>
            <a:r>
              <a:rPr lang="ar-IQ" dirty="0" smtClean="0"/>
              <a:t>هناك </a:t>
            </a:r>
            <a:r>
              <a:rPr lang="ar-IQ" dirty="0"/>
              <a:t>رغبة صميمة </a:t>
            </a:r>
            <a:r>
              <a:rPr lang="ar-IQ" dirty="0" smtClean="0"/>
              <a:t>للقائم </a:t>
            </a:r>
            <a:r>
              <a:rPr lang="ar-IQ" dirty="0"/>
              <a:t>بالعمل  </a:t>
            </a:r>
            <a:r>
              <a:rPr lang="ar-IQ" dirty="0" smtClean="0"/>
              <a:t>لان وظيفة </a:t>
            </a:r>
            <a:r>
              <a:rPr lang="ar-IQ" dirty="0"/>
              <a:t>العمل المساحي </a:t>
            </a:r>
            <a:r>
              <a:rPr lang="ar-IQ" dirty="0" smtClean="0"/>
              <a:t>المنجز </a:t>
            </a:r>
            <a:r>
              <a:rPr lang="ar-IQ" dirty="0"/>
              <a:t>بدون الرغبة </a:t>
            </a:r>
            <a:r>
              <a:rPr lang="ar-IQ" dirty="0" smtClean="0"/>
              <a:t>لا </a:t>
            </a:r>
            <a:r>
              <a:rPr lang="ar-IQ" dirty="0"/>
              <a:t>يمكن تحقيق كافة ما </a:t>
            </a:r>
            <a:r>
              <a:rPr lang="ar-IQ" dirty="0" smtClean="0"/>
              <a:t>سبق.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1691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فر">
  <a:themeElements>
    <a:clrScheme name="واف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واف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واف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209</TotalTime>
  <Words>1692</Words>
  <Application>Microsoft Office PowerPoint</Application>
  <PresentationFormat>عرض على الشاشة (3:4)‏</PresentationFormat>
  <Paragraphs>60</Paragraphs>
  <Slides>18</Slides>
  <Notes>1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18</vt:i4>
      </vt:variant>
    </vt:vector>
  </HeadingPairs>
  <TitlesOfParts>
    <vt:vector size="19" baseType="lpstr">
      <vt:lpstr>وافر</vt:lpstr>
      <vt:lpstr>محاضرات مادة المساحة المستوية / المرحلة الاولى قسم البستنة</vt:lpstr>
      <vt:lpstr> المحاضرة الأولى : أهمية المساحة وعلاقتها بالعلوم الأخرى  </vt:lpstr>
      <vt:lpstr>عرض تقديمي في PowerPoint</vt:lpstr>
      <vt:lpstr>عرض تقديمي في PowerPoint</vt:lpstr>
      <vt:lpstr>عرض تقديمي في PowerPoint</vt:lpstr>
      <vt:lpstr>اهمية المساحة والخرائط المساحية في مجالات الزراعة</vt:lpstr>
      <vt:lpstr>متطلبات العمل المساحي الجيد </vt:lpstr>
      <vt:lpstr>عرض تقديمي في PowerPoint</vt:lpstr>
      <vt:lpstr>عرض تقديمي في PowerPoint</vt:lpstr>
      <vt:lpstr>مصادر المسافات المقاسة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مادة المساحة المستوية / المرحلة الولي / قسم علوم التربة والموارد المائية</dc:title>
  <dc:creator>jk</dc:creator>
  <cp:lastModifiedBy>jk</cp:lastModifiedBy>
  <cp:revision>32</cp:revision>
  <dcterms:created xsi:type="dcterms:W3CDTF">2023-11-27T15:04:13Z</dcterms:created>
  <dcterms:modified xsi:type="dcterms:W3CDTF">2023-11-28T09:08:59Z</dcterms:modified>
</cp:coreProperties>
</file>